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4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351" r:id="rId25"/>
    <p:sldId id="352" r:id="rId26"/>
    <p:sldId id="353" r:id="rId27"/>
    <p:sldId id="354" r:id="rId28"/>
    <p:sldId id="276" r:id="rId29"/>
    <p:sldId id="279" r:id="rId30"/>
    <p:sldId id="280" r:id="rId31"/>
    <p:sldId id="281" r:id="rId32"/>
    <p:sldId id="282" r:id="rId33"/>
    <p:sldId id="347" r:id="rId34"/>
    <p:sldId id="348" r:id="rId35"/>
    <p:sldId id="349" r:id="rId36"/>
    <p:sldId id="350" r:id="rId37"/>
    <p:sldId id="283" r:id="rId38"/>
    <p:sldId id="284" r:id="rId39"/>
    <p:sldId id="285" r:id="rId40"/>
    <p:sldId id="286" r:id="rId41"/>
    <p:sldId id="287" r:id="rId42"/>
    <p:sldId id="355" r:id="rId43"/>
    <p:sldId id="288" r:id="rId44"/>
    <p:sldId id="289" r:id="rId45"/>
    <p:sldId id="290" r:id="rId46"/>
    <p:sldId id="356" r:id="rId47"/>
    <p:sldId id="291" r:id="rId48"/>
    <p:sldId id="292" r:id="rId49"/>
    <p:sldId id="357" r:id="rId50"/>
    <p:sldId id="293" r:id="rId51"/>
    <p:sldId id="301" r:id="rId52"/>
    <p:sldId id="294" r:id="rId53"/>
    <p:sldId id="300" r:id="rId54"/>
    <p:sldId id="295" r:id="rId55"/>
    <p:sldId id="296" r:id="rId56"/>
    <p:sldId id="297" r:id="rId57"/>
    <p:sldId id="298" r:id="rId58"/>
    <p:sldId id="299" r:id="rId59"/>
    <p:sldId id="302" r:id="rId60"/>
    <p:sldId id="303" r:id="rId61"/>
    <p:sldId id="304"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5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59" r:id="rId104"/>
    <p:sldId id="360" r:id="rId10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نمط ذو نسُق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0A5ED6-11EE-403F-A73A-E9049ABEB42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0204D92E-7321-4F62-90E6-441A01C01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40528C4-BDEF-410F-B91A-2D4939E23D5E}"/>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AB29504F-618C-42C0-A8C5-F27DCAE27E65}"/>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35EC2D20-5E37-46D0-9467-94CF1B9A5B2F}"/>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2829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905703-4B00-49A2-A8FC-8E76BE8555C6}"/>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118FFC4E-CB14-4FA3-85C6-2A483637BDB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D3EF1F6C-5B74-4EDE-BE36-EE7C88F2D3AA}"/>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73782AA2-1683-47D9-85B8-C33ACD2615A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8CB15AA9-F184-45D8-AEA0-5C253578E862}"/>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289915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B13BB75-83DC-404F-9AE4-96AC59881C3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8BE178A2-5CD8-4EB7-AAFF-3EA365CB2F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4BB7764A-99CB-4535-9BE3-8B4C635F001B}"/>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71D5D32C-3AE9-42EA-9476-7F4A07B5CADA}"/>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D3AC6296-E623-46B9-A731-26CF24E0B6EC}"/>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202830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18A91F-9C68-469E-8565-05E306211849}"/>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0244B0F2-B1A7-4E66-B3F3-67BE3B5AE9DC}"/>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31D999F7-CEDA-4C83-978A-BF94322D7FB0}"/>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6EBF932E-A148-4CA3-94F7-3767637DD41A}"/>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DC2C33D-DC11-46E2-AE57-230FDB549160}"/>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137793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D01F58-D688-495D-B7C4-650205CC25F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F95B5477-0C7F-4A14-8484-E069E1ABE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36954BB7-81CB-418E-A47D-F4DBF6DFE530}"/>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91EFF485-D582-40C9-A263-01120EA6FCBC}"/>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EC0C765F-19A7-4117-A4AE-F266DA5C47CC}"/>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2117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072ACC-F8D3-4F64-BC60-73205A5706B8}"/>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978118EA-489C-4D97-B94C-C3C7FCB7372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66B3A033-A69A-4F09-A718-2F86251191B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ADA5C4C8-573D-4618-BA7F-DD686B998FD8}"/>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6" name="عنصر نائب للتذييل 5">
            <a:extLst>
              <a:ext uri="{FF2B5EF4-FFF2-40B4-BE49-F238E27FC236}">
                <a16:creationId xmlns:a16="http://schemas.microsoft.com/office/drawing/2014/main" id="{11BD6F63-1170-4304-84D4-0F2FBAE85F54}"/>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333EC516-84B5-4BC2-8EEE-04BEF3C24226}"/>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175508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B33B78-BE89-4AF3-ABC4-2376A7C9349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2F3E9EF6-A101-4DAD-A6F3-53E5C89A5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A2FA886-8CAF-4772-A610-D2F0A9E4053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C8191553-DF15-485C-9AE5-A76029203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98E0D02-2181-4C08-9FEF-0D8D49F7D40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6650D38C-72AD-4223-B22C-F8C7D7A28ADE}"/>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8" name="عنصر نائب للتذييل 7">
            <a:extLst>
              <a:ext uri="{FF2B5EF4-FFF2-40B4-BE49-F238E27FC236}">
                <a16:creationId xmlns:a16="http://schemas.microsoft.com/office/drawing/2014/main" id="{24C78764-77E3-4419-8B2C-59D1B7D56784}"/>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9A466759-7D37-4FB4-8153-CF1AA2729566}"/>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160068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C9A339-C4B8-4070-8CD7-1E337C2FF5D1}"/>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41DBA067-DD0E-4C72-B60B-B3C55743B5E9}"/>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4" name="عنصر نائب للتذييل 3">
            <a:extLst>
              <a:ext uri="{FF2B5EF4-FFF2-40B4-BE49-F238E27FC236}">
                <a16:creationId xmlns:a16="http://schemas.microsoft.com/office/drawing/2014/main" id="{ADEE9C04-B176-463F-92BE-EF8193E5F465}"/>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814CF644-BFA1-4278-829A-03871DBA8A02}"/>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167305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DCF7868-82C9-4741-9627-50A4EEB617D7}"/>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3" name="عنصر نائب للتذييل 2">
            <a:extLst>
              <a:ext uri="{FF2B5EF4-FFF2-40B4-BE49-F238E27FC236}">
                <a16:creationId xmlns:a16="http://schemas.microsoft.com/office/drawing/2014/main" id="{F96739AD-CBB7-470D-BDBA-6D5231E0DE63}"/>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2C7616EE-AC72-4B3C-B633-BDD68AD72E01}"/>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48433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FC1311-ABFB-47F7-9BCD-11CD6E0B12A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303BE322-734C-4863-B4D5-B04F343AD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561B2C16-44C5-48A5-969C-6E378E639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79E5DE7-9CD5-4C7D-8B3B-573D742E905C}"/>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6" name="عنصر نائب للتذييل 5">
            <a:extLst>
              <a:ext uri="{FF2B5EF4-FFF2-40B4-BE49-F238E27FC236}">
                <a16:creationId xmlns:a16="http://schemas.microsoft.com/office/drawing/2014/main" id="{8E6FEB41-89FB-497D-BC16-39D0FF335436}"/>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A33EE0C3-C9F2-4E21-9CAB-CC9E81D59EF4}"/>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219416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53BFC3-76A8-454D-8EF2-9BCFE0A6386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581C6303-BB27-4CD4-9522-365EBF966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2BCB63E9-6821-46C6-A351-F4CE545C9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082CFC9-B84E-4A59-B9D5-E56EA7783EA2}"/>
              </a:ext>
            </a:extLst>
          </p:cNvPr>
          <p:cNvSpPr>
            <a:spLocks noGrp="1"/>
          </p:cNvSpPr>
          <p:nvPr>
            <p:ph type="dt" sz="half" idx="10"/>
          </p:nvPr>
        </p:nvSpPr>
        <p:spPr/>
        <p:txBody>
          <a:bodyPr/>
          <a:lstStyle/>
          <a:p>
            <a:fld id="{D4FDA540-36A2-4F8D-B47D-E12A0A89C7B9}" type="datetimeFigureOut">
              <a:rPr lang="ar-IQ" smtClean="0"/>
              <a:t>10/05/1444</a:t>
            </a:fld>
            <a:endParaRPr lang="ar-IQ"/>
          </a:p>
        </p:txBody>
      </p:sp>
      <p:sp>
        <p:nvSpPr>
          <p:cNvPr id="6" name="عنصر نائب للتذييل 5">
            <a:extLst>
              <a:ext uri="{FF2B5EF4-FFF2-40B4-BE49-F238E27FC236}">
                <a16:creationId xmlns:a16="http://schemas.microsoft.com/office/drawing/2014/main" id="{242E2C87-C346-4A55-86A3-A420EC4EA337}"/>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89DE483B-B319-4B5B-BC8D-9D0840F9286A}"/>
              </a:ext>
            </a:extLst>
          </p:cNvPr>
          <p:cNvSpPr>
            <a:spLocks noGrp="1"/>
          </p:cNvSpPr>
          <p:nvPr>
            <p:ph type="sldNum" sz="quarter" idx="12"/>
          </p:nvPr>
        </p:nvSpPr>
        <p:spPr/>
        <p:txBody>
          <a:bodyPr/>
          <a:lstStyle/>
          <a:p>
            <a:fld id="{18C715D6-2C61-4AE2-A893-6D47F1FFE9EC}" type="slidenum">
              <a:rPr lang="ar-IQ" smtClean="0"/>
              <a:t>‹#›</a:t>
            </a:fld>
            <a:endParaRPr lang="ar-IQ"/>
          </a:p>
        </p:txBody>
      </p:sp>
    </p:spTree>
    <p:extLst>
      <p:ext uri="{BB962C8B-B14F-4D97-AF65-F5344CB8AC3E}">
        <p14:creationId xmlns:p14="http://schemas.microsoft.com/office/powerpoint/2010/main" val="65154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2BA90344-DB74-476E-9E57-702A3B8F9CC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26215AF1-99D1-46C2-BBB5-630158C1247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B46305B-6C8D-443E-8E91-848EEF872B3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FDA540-36A2-4F8D-B47D-E12A0A89C7B9}" type="datetimeFigureOut">
              <a:rPr lang="ar-IQ" smtClean="0"/>
              <a:t>10/05/1444</a:t>
            </a:fld>
            <a:endParaRPr lang="ar-IQ"/>
          </a:p>
        </p:txBody>
      </p:sp>
      <p:sp>
        <p:nvSpPr>
          <p:cNvPr id="5" name="عنصر نائب للتذييل 4">
            <a:extLst>
              <a:ext uri="{FF2B5EF4-FFF2-40B4-BE49-F238E27FC236}">
                <a16:creationId xmlns:a16="http://schemas.microsoft.com/office/drawing/2014/main" id="{B35A8199-5B53-4531-98ED-73C5906E8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1DE6EDAF-8920-4E00-A19F-9AC8C761355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C715D6-2C61-4AE2-A893-6D47F1FFE9EC}" type="slidenum">
              <a:rPr lang="ar-IQ" smtClean="0"/>
              <a:t>‹#›</a:t>
            </a:fld>
            <a:endParaRPr lang="ar-IQ"/>
          </a:p>
        </p:txBody>
      </p:sp>
    </p:spTree>
    <p:extLst>
      <p:ext uri="{BB962C8B-B14F-4D97-AF65-F5344CB8AC3E}">
        <p14:creationId xmlns:p14="http://schemas.microsoft.com/office/powerpoint/2010/main" val="234036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عنوان فرعي 2">
            <a:extLst>
              <a:ext uri="{FF2B5EF4-FFF2-40B4-BE49-F238E27FC236}">
                <a16:creationId xmlns:a16="http://schemas.microsoft.com/office/drawing/2014/main" id="{183692A7-11E7-4A2C-98F6-F5BEFA95D5F8}"/>
              </a:ext>
            </a:extLst>
          </p:cNvPr>
          <p:cNvSpPr>
            <a:spLocks noGrp="1"/>
          </p:cNvSpPr>
          <p:nvPr>
            <p:ph type="subTitle" idx="1"/>
          </p:nvPr>
        </p:nvSpPr>
        <p:spPr>
          <a:xfrm>
            <a:off x="3431424" y="3455721"/>
            <a:ext cx="5348801" cy="1141851"/>
          </a:xfrm>
          <a:noFill/>
        </p:spPr>
        <p:txBody>
          <a:bodyPr>
            <a:noAutofit/>
          </a:bodyPr>
          <a:lstStyle/>
          <a:p>
            <a:r>
              <a:rPr lang="ar-IQ" sz="4000" dirty="0">
                <a:solidFill>
                  <a:srgbClr val="080808"/>
                </a:solidFill>
                <a:cs typeface="DecoType Naskh Extensions" panose="02010400000000000000" pitchFamily="2" charset="-78"/>
              </a:rPr>
              <a:t>أ.د. عبد المنعم حسين علي </a:t>
            </a:r>
          </a:p>
        </p:txBody>
      </p:sp>
      <p:pic>
        <p:nvPicPr>
          <p:cNvPr id="5" name="صورة 4">
            <a:extLst>
              <a:ext uri="{FF2B5EF4-FFF2-40B4-BE49-F238E27FC236}">
                <a16:creationId xmlns:a16="http://schemas.microsoft.com/office/drawing/2014/main" id="{A71FE083-FC57-4F69-B63C-8EE27A23365B}"/>
              </a:ext>
            </a:extLst>
          </p:cNvPr>
          <p:cNvPicPr>
            <a:picLocks noChangeAspect="1"/>
          </p:cNvPicPr>
          <p:nvPr/>
        </p:nvPicPr>
        <p:blipFill>
          <a:blip r:embed="rId2"/>
          <a:stretch>
            <a:fillRect/>
          </a:stretch>
        </p:blipFill>
        <p:spPr>
          <a:xfrm>
            <a:off x="276418" y="1169951"/>
            <a:ext cx="11377540" cy="1749704"/>
          </a:xfrm>
          <a:prstGeom prst="rect">
            <a:avLst/>
          </a:prstGeom>
        </p:spPr>
      </p:pic>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74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1B9B226-CA89-4CED-87C0-7E3D421090A4}"/>
              </a:ext>
            </a:extLst>
          </p:cNvPr>
          <p:cNvPicPr>
            <a:picLocks noChangeAspect="1"/>
          </p:cNvPicPr>
          <p:nvPr/>
        </p:nvPicPr>
        <p:blipFill>
          <a:blip r:embed="rId2"/>
          <a:stretch>
            <a:fillRect/>
          </a:stretch>
        </p:blipFill>
        <p:spPr>
          <a:xfrm>
            <a:off x="118354" y="418453"/>
            <a:ext cx="11955292" cy="5703377"/>
          </a:xfrm>
          <a:prstGeom prst="rect">
            <a:avLst/>
          </a:prstGeom>
        </p:spPr>
      </p:pic>
    </p:spTree>
    <p:extLst>
      <p:ext uri="{BB962C8B-B14F-4D97-AF65-F5344CB8AC3E}">
        <p14:creationId xmlns:p14="http://schemas.microsoft.com/office/powerpoint/2010/main" val="26064088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D2213A9-0AB5-47AA-AC36-B499B36088A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100062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6C614DF-5971-4596-A093-4DA2F3D3A34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5575610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4B65835-BE59-49EC-9CD6-B695518ACB7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4732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9AD1704-67AE-4759-8488-866BE0151240}"/>
              </a:ext>
            </a:extLst>
          </p:cNvPr>
          <p:cNvPicPr>
            <a:picLocks noChangeAspect="1"/>
          </p:cNvPicPr>
          <p:nvPr/>
        </p:nvPicPr>
        <p:blipFill>
          <a:blip r:embed="rId2"/>
          <a:stretch>
            <a:fillRect/>
          </a:stretch>
        </p:blipFill>
        <p:spPr>
          <a:xfrm>
            <a:off x="1216819" y="109274"/>
            <a:ext cx="9758362" cy="3048264"/>
          </a:xfrm>
          <a:prstGeom prst="rect">
            <a:avLst/>
          </a:prstGeom>
        </p:spPr>
      </p:pic>
      <p:pic>
        <p:nvPicPr>
          <p:cNvPr id="5" name="صورة 4">
            <a:extLst>
              <a:ext uri="{FF2B5EF4-FFF2-40B4-BE49-F238E27FC236}">
                <a16:creationId xmlns:a16="http://schemas.microsoft.com/office/drawing/2014/main" id="{99DE113C-0ABA-4817-99CD-8E0EAD09169A}"/>
              </a:ext>
            </a:extLst>
          </p:cNvPr>
          <p:cNvPicPr>
            <a:picLocks noChangeAspect="1"/>
          </p:cNvPicPr>
          <p:nvPr/>
        </p:nvPicPr>
        <p:blipFill>
          <a:blip r:embed="rId3"/>
          <a:stretch>
            <a:fillRect/>
          </a:stretch>
        </p:blipFill>
        <p:spPr>
          <a:xfrm>
            <a:off x="1414463" y="3200546"/>
            <a:ext cx="9560718" cy="3548180"/>
          </a:xfrm>
          <a:prstGeom prst="rect">
            <a:avLst/>
          </a:prstGeom>
        </p:spPr>
      </p:pic>
    </p:spTree>
    <p:extLst>
      <p:ext uri="{BB962C8B-B14F-4D97-AF65-F5344CB8AC3E}">
        <p14:creationId xmlns:p14="http://schemas.microsoft.com/office/powerpoint/2010/main" val="34519496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180A5DA-81AC-4065-8BFB-2C3DE0EAE7EA}"/>
              </a:ext>
            </a:extLst>
          </p:cNvPr>
          <p:cNvPicPr>
            <a:picLocks noChangeAspect="1"/>
          </p:cNvPicPr>
          <p:nvPr/>
        </p:nvPicPr>
        <p:blipFill>
          <a:blip r:embed="rId2"/>
          <a:stretch>
            <a:fillRect/>
          </a:stretch>
        </p:blipFill>
        <p:spPr>
          <a:xfrm>
            <a:off x="2523642" y="101614"/>
            <a:ext cx="6626926" cy="2597121"/>
          </a:xfrm>
          <a:prstGeom prst="rect">
            <a:avLst/>
          </a:prstGeom>
        </p:spPr>
      </p:pic>
      <p:pic>
        <p:nvPicPr>
          <p:cNvPr id="3" name="صورة 2">
            <a:extLst>
              <a:ext uri="{FF2B5EF4-FFF2-40B4-BE49-F238E27FC236}">
                <a16:creationId xmlns:a16="http://schemas.microsoft.com/office/drawing/2014/main" id="{9487A0AB-1901-4303-9B72-AFEDE4C5CCDE}"/>
              </a:ext>
            </a:extLst>
          </p:cNvPr>
          <p:cNvPicPr>
            <a:picLocks noChangeAspect="1"/>
          </p:cNvPicPr>
          <p:nvPr/>
        </p:nvPicPr>
        <p:blipFill>
          <a:blip r:embed="rId3"/>
          <a:stretch>
            <a:fillRect/>
          </a:stretch>
        </p:blipFill>
        <p:spPr>
          <a:xfrm>
            <a:off x="2517545" y="2698735"/>
            <a:ext cx="6633023" cy="1975275"/>
          </a:xfrm>
          <a:prstGeom prst="rect">
            <a:avLst/>
          </a:prstGeom>
        </p:spPr>
      </p:pic>
      <p:pic>
        <p:nvPicPr>
          <p:cNvPr id="4" name="صورة 3">
            <a:extLst>
              <a:ext uri="{FF2B5EF4-FFF2-40B4-BE49-F238E27FC236}">
                <a16:creationId xmlns:a16="http://schemas.microsoft.com/office/drawing/2014/main" id="{3DB1550F-11BB-45F4-9B70-DF0791272A7C}"/>
              </a:ext>
            </a:extLst>
          </p:cNvPr>
          <p:cNvPicPr>
            <a:picLocks noChangeAspect="1"/>
          </p:cNvPicPr>
          <p:nvPr/>
        </p:nvPicPr>
        <p:blipFill rotWithShape="1">
          <a:blip r:embed="rId4"/>
          <a:srcRect t="39750"/>
          <a:stretch/>
        </p:blipFill>
        <p:spPr>
          <a:xfrm>
            <a:off x="2517545" y="4674010"/>
            <a:ext cx="6633023" cy="1847602"/>
          </a:xfrm>
          <a:prstGeom prst="rect">
            <a:avLst/>
          </a:prstGeom>
        </p:spPr>
      </p:pic>
    </p:spTree>
    <p:extLst>
      <p:ext uri="{BB962C8B-B14F-4D97-AF65-F5344CB8AC3E}">
        <p14:creationId xmlns:p14="http://schemas.microsoft.com/office/powerpoint/2010/main" val="272261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shingle">
          <a:fgClr>
            <a:srgbClr val="FFFF00"/>
          </a:fgClr>
          <a:bgClr>
            <a:schemeClr val="bg1"/>
          </a:bgClr>
        </a:patt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29CF821-2D88-4625-B242-08AC0214E185}"/>
              </a:ext>
            </a:extLst>
          </p:cNvPr>
          <p:cNvSpPr txBox="1"/>
          <p:nvPr/>
        </p:nvSpPr>
        <p:spPr>
          <a:xfrm>
            <a:off x="573438" y="474278"/>
            <a:ext cx="10988298" cy="5816977"/>
          </a:xfrm>
          <a:prstGeom prst="rect">
            <a:avLst/>
          </a:prstGeom>
          <a:noFill/>
        </p:spPr>
        <p:txBody>
          <a:bodyPr wrap="square">
            <a:spAutoFit/>
          </a:bodyPr>
          <a:lstStyle/>
          <a:p>
            <a:r>
              <a:rPr lang="ar-IQ" sz="3600" dirty="0">
                <a:solidFill>
                  <a:srgbClr val="FF0000"/>
                </a:solidFill>
              </a:rPr>
              <a:t>1</a:t>
            </a:r>
            <a:r>
              <a:rPr lang="ar-IQ" sz="3600" dirty="0">
                <a:solidFill>
                  <a:srgbClr val="FF0000"/>
                </a:solidFill>
                <a:cs typeface="DecoType Naskh Extensions" panose="02010400000000000000" pitchFamily="2" charset="-78"/>
              </a:rPr>
              <a:t>-2- ماهي أفضل الطرق لاختيار موضوع البحث:</a:t>
            </a:r>
          </a:p>
          <a:p>
            <a:r>
              <a:rPr lang="ar-IQ" sz="2800" dirty="0"/>
              <a:t>واحدة من أفضل الطرق لاختيار موضوع البحث هو البحث عن سؤال او لغز محير في الموضوع الذي يثير اهتمامك لكن ما هو سؤال البحث الجيد؟</a:t>
            </a:r>
          </a:p>
          <a:p>
            <a:r>
              <a:rPr lang="ar-IQ" sz="2800" dirty="0"/>
              <a:t>•	ينبغي أن يثير اهتمامك حقًا.</a:t>
            </a:r>
          </a:p>
          <a:p>
            <a:r>
              <a:rPr lang="ar-IQ" sz="2800" dirty="0"/>
              <a:t>•	يجب أن تتعلق بشيء تريد أن تفهمه بشكل أفضل، لكنك لا تملك الإجابة حتى الآن. أو قد يكون لديك إجابة حدسية أو مؤقتة، ولكن إذا أنت تعرف الإجابة حقًا، تابع).</a:t>
            </a:r>
          </a:p>
          <a:p>
            <a:r>
              <a:rPr lang="ar-IQ" sz="2800" dirty="0"/>
              <a:t>•	يجب أن يكون شيئًا ما يمكنك دراسته جيدًا - في الوقت المتاح، ووفق مهاراتك. (يمكن للمشرف الخاص بك المساعدة هنا، موضحًا ما إذا كان الموضوع يمكن البحث فيه او لا).</a:t>
            </a:r>
          </a:p>
          <a:p>
            <a:r>
              <a:rPr lang="ar-IQ" sz="2800" dirty="0"/>
              <a:t>•	الأسئلة الجيدة تشكل الأساس لبحث مثير للاهتمام. اما الإجابات فستحصل عليها في وقت لاحق.</a:t>
            </a:r>
          </a:p>
          <a:p>
            <a:r>
              <a:rPr lang="ar-IQ" sz="2800" dirty="0"/>
              <a:t>•	إذا لم تكن متأكدًا من موضوع البحث الذي تريد متابعته، فحاول إنشاء ملف قائمة مبدئية من ثلاثة مواضيع أو أسئلة. يمكنك تضييقها لاحقًا في المناقشات مع المشرف.</a:t>
            </a:r>
          </a:p>
          <a:p>
            <a:r>
              <a:rPr lang="ar-IQ" sz="2800" dirty="0"/>
              <a:t>•	في نهاية كل اجتماع مع مشرفك، حدد موعدًا للاجتماع التالي والمهام الواجب انجازها.</a:t>
            </a:r>
          </a:p>
        </p:txBody>
      </p:sp>
    </p:spTree>
    <p:extLst>
      <p:ext uri="{BB962C8B-B14F-4D97-AF65-F5344CB8AC3E}">
        <p14:creationId xmlns:p14="http://schemas.microsoft.com/office/powerpoint/2010/main" val="141058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rgbClr val="92D050"/>
          </a:fgClr>
          <a:bgClr>
            <a:schemeClr val="bg1"/>
          </a:bgClr>
        </a:patt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3B8162C-8EC5-40AC-9502-0EFE7A40BD92}"/>
              </a:ext>
            </a:extLst>
          </p:cNvPr>
          <p:cNvSpPr txBox="1"/>
          <p:nvPr/>
        </p:nvSpPr>
        <p:spPr>
          <a:xfrm>
            <a:off x="154984" y="576855"/>
            <a:ext cx="11794210" cy="5509200"/>
          </a:xfrm>
          <a:prstGeom prst="rect">
            <a:avLst/>
          </a:prstGeom>
          <a:noFill/>
        </p:spPr>
        <p:txBody>
          <a:bodyPr wrap="square">
            <a:spAutoFit/>
          </a:bodyPr>
          <a:lstStyle/>
          <a:p>
            <a:r>
              <a:rPr lang="ar-IQ" sz="3200" dirty="0">
                <a:solidFill>
                  <a:srgbClr val="FF0000"/>
                </a:solidFill>
              </a:rPr>
              <a:t>1</a:t>
            </a:r>
            <a:r>
              <a:rPr lang="ar-IQ" sz="3200" dirty="0">
                <a:solidFill>
                  <a:srgbClr val="FF0000"/>
                </a:solidFill>
                <a:effectLst>
                  <a:outerShdw blurRad="38100" dist="38100" dir="2700000" algn="tl">
                    <a:srgbClr val="000000">
                      <a:alpha val="43137"/>
                    </a:srgbClr>
                  </a:outerShdw>
                </a:effectLst>
                <a:cs typeface="DecoType Naskh Extensions" panose="02010400000000000000" pitchFamily="2" charset="-78"/>
              </a:rPr>
              <a:t>-3- ما الذي يجعل موضوع مشروع البحث ناجحًا ويمكن التحكم فيه؟</a:t>
            </a:r>
          </a:p>
          <a:p>
            <a:r>
              <a:rPr lang="ar-IQ" sz="3200" dirty="0"/>
              <a:t>يمكنك أن تبدأ مشروعك إما بموضوع كبير أو بموضوع محدد بدقة، اعتمادًا على اهتماماتك والأفكار التي أنشأتها. أيًا كانت الطريقة التي تبدأ بها، فإن الأهداف هي نفسها: ربط الاثنين بطرق ذات مغزى واستكشاف الموضوع المحدد بعمق.</a:t>
            </a:r>
          </a:p>
          <a:p>
            <a:r>
              <a:rPr lang="ar-IQ" sz="3200" dirty="0"/>
              <a:t>من الممكن ان يكون موضوع البحث سهل التحكم به إذا:</a:t>
            </a:r>
          </a:p>
          <a:p>
            <a:r>
              <a:rPr lang="ar-IQ" sz="3200" dirty="0"/>
              <a:t>● إذا كانت لديك معرفه متقنة للأدبيات ذات الصلة بالموضوع</a:t>
            </a:r>
          </a:p>
          <a:p>
            <a:r>
              <a:rPr lang="ar-IQ" sz="3200" dirty="0"/>
              <a:t>● قدرة وقابلية على تحليل البيانات اللازمة</a:t>
            </a:r>
          </a:p>
          <a:p>
            <a:r>
              <a:rPr lang="ar-IQ" sz="3200" dirty="0"/>
              <a:t>● أن تجيب عن الأسئلة الرئيسية التي طرحتها</a:t>
            </a:r>
          </a:p>
          <a:p>
            <a:r>
              <a:rPr lang="ar-IQ" sz="3200" dirty="0"/>
              <a:t>● أذا كانت لك مهاره في اتقان الموضوع</a:t>
            </a:r>
          </a:p>
          <a:p>
            <a:r>
              <a:rPr lang="ar-IQ" sz="3200" dirty="0"/>
              <a:t> ● أذا كان يتطرق مباشرة إلى القضايا والمناقشات النظرية الرئيسية، أو يعالج موضوعات جوهرية ذات أهمية كبيرة في مجال عملك.</a:t>
            </a:r>
          </a:p>
        </p:txBody>
      </p:sp>
    </p:spTree>
    <p:extLst>
      <p:ext uri="{BB962C8B-B14F-4D97-AF65-F5344CB8AC3E}">
        <p14:creationId xmlns:p14="http://schemas.microsoft.com/office/powerpoint/2010/main" val="194331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E021427-CA36-4DF7-BAD5-0B129286113C}"/>
              </a:ext>
            </a:extLst>
          </p:cNvPr>
          <p:cNvSpPr txBox="1"/>
          <p:nvPr/>
        </p:nvSpPr>
        <p:spPr>
          <a:xfrm>
            <a:off x="291884" y="302359"/>
            <a:ext cx="11608231" cy="6555641"/>
          </a:xfrm>
          <a:prstGeom prst="rect">
            <a:avLst/>
          </a:prstGeom>
          <a:noFill/>
        </p:spPr>
        <p:txBody>
          <a:bodyPr wrap="square">
            <a:spAutoFit/>
          </a:bodyPr>
          <a:lstStyle/>
          <a:p>
            <a:pPr algn="just"/>
            <a:r>
              <a:rPr lang="ar-IQ" sz="2800" dirty="0"/>
              <a:t>بعض المشاكل ببساطة كبيرة جدًا، وشاملة جدًا بحيث لا يمكن إتقانها في حدود الوقت. وبعضها صغير جدًا بحيث لا يثير اهتمامك أو يثير اهتمام أي شخص آخر. لذلك انت بحاجة الى حل وسط</a:t>
            </a:r>
          </a:p>
          <a:p>
            <a:pPr algn="just"/>
            <a:r>
              <a:rPr lang="ar-IQ" sz="2800" dirty="0"/>
              <a:t>. كما أنه لا يعني التخلي عن اهتمامك بقضايا أكبر وأكثر عمقًا مثل العلاقة بين التنظيم المدرسي والتحصيل التعليمي أو بين الهجرة والفقر.</a:t>
            </a:r>
          </a:p>
          <a:p>
            <a:pPr algn="just"/>
            <a:r>
              <a:rPr lang="ar-IQ" sz="2800" dirty="0"/>
              <a:t>بدلاً من ذلك ، يتمثل الحل في تحديد موضوع محدد جيدًا يرتبط ارتباطًا وثيقًا ببعض المشكلات الأكبر ثم استكشاف هذا الارتباط. ستنجح أطروحتك إذا قمت بإبراز موضوع محدد جيدًا. سوف يرتقي إلى مستوى التميز إذا قمت بالتحقيق في هذا الموضوع بعمق وأظهرت كيف يسلط الضوء على قضايا أوسع.</a:t>
            </a:r>
          </a:p>
          <a:p>
            <a:pPr algn="just"/>
            <a:r>
              <a:rPr lang="ar-IQ" sz="2800" dirty="0"/>
              <a:t>لنبدأ كما يفعل معظم الطلاب في الواقع، بالانتقال من "مشكلة كبيرة" إلى موضوع يمكن التحكم فيه. لنفترض أنك بدأت بسؤال كبير مثل، </a:t>
            </a:r>
            <a:r>
              <a:rPr lang="ar-IQ" sz="2800" b="1" dirty="0">
                <a:solidFill>
                  <a:srgbClr val="FF0000"/>
                </a:solidFill>
                <a:effectLst>
                  <a:outerShdw blurRad="38100" dist="38100" dir="2700000" algn="tl">
                    <a:srgbClr val="000000">
                      <a:alpha val="43137"/>
                    </a:srgbClr>
                  </a:outerShdw>
                </a:effectLst>
              </a:rPr>
              <a:t>"لماذا خاضت الولايات المتحدة العديد من الحروب منذ عام 1945؟"</a:t>
            </a:r>
            <a:r>
              <a:rPr lang="ar-IQ" sz="2800" dirty="0"/>
              <a:t> هذا بالتأكيد سؤال كبير ومهم. لسوء الحظ، إنه معقد للغاية ومترامي الأطراف بحيث لا يمكن تغطيته جيدًا في مشروع بحث قصير. لكن من خلال العمل مع مشرفك، يمكنك التركيز على موضوع بحث ذي صلة ولكن ممكن، مثل </a:t>
            </a:r>
            <a:r>
              <a:rPr lang="ar-IQ" sz="2800" b="1" dirty="0">
                <a:solidFill>
                  <a:srgbClr val="FF0000"/>
                </a:solidFill>
                <a:effectLst>
                  <a:outerShdw blurRad="38100" dist="38100" dir="2700000" algn="tl">
                    <a:srgbClr val="000000">
                      <a:alpha val="43137"/>
                    </a:srgbClr>
                  </a:outerShdw>
                </a:effectLst>
              </a:rPr>
              <a:t>"لماذا اختارت إدارة جورج بوش تصعيد حرب الولايات المتحدة في العراق؟"</a:t>
            </a:r>
            <a:r>
              <a:rPr lang="ar-IQ" sz="2800" dirty="0"/>
              <a:t> باختيار هذا الموضوع، يمكن أن يركز بحثك على حرب معينة، وضمن ذلك، على بضع سنوات حاسمة في بداية القرن الواحد والعشرين. </a:t>
            </a:r>
          </a:p>
        </p:txBody>
      </p:sp>
      <p:sp>
        <p:nvSpPr>
          <p:cNvPr id="4" name="مربع نص 3">
            <a:extLst>
              <a:ext uri="{FF2B5EF4-FFF2-40B4-BE49-F238E27FC236}">
                <a16:creationId xmlns:a16="http://schemas.microsoft.com/office/drawing/2014/main" id="{C8FA0ADB-FF02-441D-A7B8-4CE25B47451B}"/>
              </a:ext>
            </a:extLst>
          </p:cNvPr>
          <p:cNvSpPr txBox="1"/>
          <p:nvPr/>
        </p:nvSpPr>
        <p:spPr>
          <a:xfrm>
            <a:off x="5641383" y="2828440"/>
            <a:ext cx="914400" cy="914400"/>
          </a:xfrm>
          <a:prstGeom prst="rect">
            <a:avLst/>
          </a:prstGeom>
          <a:noFill/>
        </p:spPr>
        <p:txBody>
          <a:bodyPr wrap="square" rtlCol="1">
            <a:spAutoFit/>
          </a:bodyPr>
          <a:lstStyle/>
          <a:p>
            <a:endParaRPr lang="ar-IQ" dirty="0"/>
          </a:p>
        </p:txBody>
      </p:sp>
      <p:sp>
        <p:nvSpPr>
          <p:cNvPr id="5" name="مربع نص 4">
            <a:extLst>
              <a:ext uri="{FF2B5EF4-FFF2-40B4-BE49-F238E27FC236}">
                <a16:creationId xmlns:a16="http://schemas.microsoft.com/office/drawing/2014/main" id="{EED09D73-1DD2-4FF3-8E84-E1FD045012CA}"/>
              </a:ext>
            </a:extLst>
          </p:cNvPr>
          <p:cNvSpPr txBox="1"/>
          <p:nvPr/>
        </p:nvSpPr>
        <p:spPr>
          <a:xfrm>
            <a:off x="619931" y="1642820"/>
            <a:ext cx="11280183" cy="1938992"/>
          </a:xfrm>
          <a:prstGeom prst="rect">
            <a:avLst/>
          </a:prstGeom>
          <a:noFill/>
        </p:spPr>
        <p:txBody>
          <a:bodyPr wrap="square" rtlCol="1">
            <a:spAutoFit/>
          </a:bodyPr>
          <a:lstStyle/>
          <a:p>
            <a:r>
              <a:rPr lang="ar-IQ" dirty="0"/>
              <a:t> </a:t>
            </a:r>
            <a:r>
              <a:rPr lang="ar-IQ" sz="4000" dirty="0">
                <a:solidFill>
                  <a:srgbClr val="FF0000"/>
                </a:solidFill>
              </a:rPr>
              <a:t>على العموم يمكنك أن تبدأ إما بقضية كبيرة أو بموضوع ضيق. وفي كلا الحالتين. ستعمل في النهاية على إجراء بعض الروابط بين الاثنين، بين موضوع محدد جيدًا وموضوع أكثر شمولاً.</a:t>
            </a:r>
          </a:p>
        </p:txBody>
      </p:sp>
    </p:spTree>
    <p:extLst>
      <p:ext uri="{BB962C8B-B14F-4D97-AF65-F5344CB8AC3E}">
        <p14:creationId xmlns:p14="http://schemas.microsoft.com/office/powerpoint/2010/main" val="11647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33E34BE-86F3-4017-B670-5D3C74CC35B5}"/>
              </a:ext>
            </a:extLst>
          </p:cNvPr>
          <p:cNvSpPr txBox="1"/>
          <p:nvPr/>
        </p:nvSpPr>
        <p:spPr>
          <a:xfrm>
            <a:off x="233916" y="57815"/>
            <a:ext cx="11759610" cy="6924973"/>
          </a:xfrm>
          <a:prstGeom prst="rect">
            <a:avLst/>
          </a:prstGeom>
          <a:noFill/>
        </p:spPr>
        <p:txBody>
          <a:bodyPr wrap="square">
            <a:spAutoFit/>
          </a:bodyPr>
          <a:lstStyle/>
          <a:p>
            <a:pPr algn="just"/>
            <a:r>
              <a:rPr lang="ar-IQ" dirty="0">
                <a:effectLst>
                  <a:outerShdw blurRad="38100" dist="38100" dir="2700000" algn="tl">
                    <a:srgbClr val="000000">
                      <a:alpha val="43137"/>
                    </a:srgbClr>
                  </a:outerShdw>
                </a:effectLst>
              </a:rPr>
              <a:t> </a:t>
            </a:r>
            <a:r>
              <a:rPr lang="ar-IQ" sz="2800" b="1" dirty="0">
                <a:solidFill>
                  <a:srgbClr val="FF0000"/>
                </a:solidFill>
                <a:effectLst>
                  <a:outerShdw blurRad="38100" dist="38100" dir="2700000" algn="tl">
                    <a:srgbClr val="000000">
                      <a:alpha val="43137"/>
                    </a:srgbClr>
                  </a:outerShdw>
                </a:effectLst>
              </a:rPr>
              <a:t>كيفية صقل الموضوع مع المشرف </a:t>
            </a:r>
          </a:p>
          <a:p>
            <a:pPr algn="just"/>
            <a:r>
              <a:rPr lang="ar-IQ" sz="3200" dirty="0"/>
              <a:t>تمثل مساهمة المشرف في صقل وتحسين الموضوع من أهم المساهمات. كما يمكن للمشرف أن يساعدك في تحديد أفضل الحالات للدراسة التفصيلية أو أفضل البيانات والتقنيات الإحصائية للمشاريع الكمية. يمكنه كذلك مساعدتك في العثور على الحالات التي تلقي الضوء على أسئلة أكبر، ولديه أفضل البيانات والمتاحة والتي تم مناقشتها في الأدبيات الثانوية الثرية.</a:t>
            </a:r>
          </a:p>
          <a:p>
            <a:pPr algn="just"/>
            <a:r>
              <a:rPr lang="ar-IQ" sz="3200" dirty="0"/>
              <a:t>لهذا السبب من المهم جدًا طرح هذه القضايا في الاجتماعات المبكرة مع المشرف. تعتبر هذه المناقشات مع مستشارك أمرًا بالغ الأهمية في الانتقال من فكرة كبيرة ولكنها غير محددة إلى موضوع ذكي ومناسب.</a:t>
            </a:r>
          </a:p>
          <a:p>
            <a:r>
              <a:rPr lang="ar-IQ" sz="3200" b="1" dirty="0">
                <a:solidFill>
                  <a:srgbClr val="FF0000"/>
                </a:solidFill>
                <a:effectLst>
                  <a:outerShdw blurRad="38100" dist="38100" dir="2700000" algn="tl">
                    <a:srgbClr val="000000">
                      <a:alpha val="43137"/>
                    </a:srgbClr>
                  </a:outerShdw>
                </a:effectLst>
              </a:rPr>
              <a:t>كم من الوقت تحتاج لا كمال مشروع البحث؟</a:t>
            </a:r>
          </a:p>
          <a:p>
            <a:pPr algn="just"/>
            <a:r>
              <a:rPr lang="ar-IQ" sz="3200" dirty="0"/>
              <a:t>    فقط ما هي مدة هذا السباق؟ فكر في الأمر على أنه ورقة ندوة مكثفة، ورقة تتطلب المزيد من التخطيط والبحث والتلميع أكثر من أي ورقة كتبتها من قبل. يجب أن يستغرق فصل دراسي واحد على الأقل لإكماله لكن تعتبره معظم المدارس مشروعًا يستغرق فصلين دراسيين (أو ربعين).</a:t>
            </a:r>
          </a:p>
        </p:txBody>
      </p:sp>
    </p:spTree>
    <p:extLst>
      <p:ext uri="{BB962C8B-B14F-4D97-AF65-F5344CB8AC3E}">
        <p14:creationId xmlns:p14="http://schemas.microsoft.com/office/powerpoint/2010/main" val="413903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EDDEDC1-8625-4576-8EA1-C1550ED3B44C}"/>
              </a:ext>
            </a:extLst>
          </p:cNvPr>
          <p:cNvSpPr txBox="1"/>
          <p:nvPr/>
        </p:nvSpPr>
        <p:spPr>
          <a:xfrm>
            <a:off x="0" y="0"/>
            <a:ext cx="12192000" cy="3847207"/>
          </a:xfrm>
          <a:prstGeom prst="rect">
            <a:avLst/>
          </a:prstGeom>
          <a:noFill/>
        </p:spPr>
        <p:txBody>
          <a:bodyPr wrap="square">
            <a:spAutoFit/>
          </a:bodyPr>
          <a:lstStyle/>
          <a:p>
            <a:r>
              <a:rPr lang="ar-IQ" sz="2800" b="1" dirty="0">
                <a:solidFill>
                  <a:srgbClr val="FF0000"/>
                </a:solidFill>
                <a:effectLst>
                  <a:outerShdw blurRad="38100" dist="38100" dir="2700000" algn="tl">
                    <a:srgbClr val="000000">
                      <a:alpha val="43137"/>
                    </a:srgbClr>
                  </a:outerShdw>
                </a:effectLst>
              </a:rPr>
              <a:t>كم يكون حجم ورقة البحث </a:t>
            </a:r>
            <a:r>
              <a:rPr lang="ar-IQ" sz="2800" b="1" dirty="0" err="1">
                <a:solidFill>
                  <a:srgbClr val="FF0000"/>
                </a:solidFill>
                <a:effectLst>
                  <a:outerShdw blurRad="38100" dist="38100" dir="2700000" algn="tl">
                    <a:srgbClr val="000000">
                      <a:alpha val="43137"/>
                    </a:srgbClr>
                  </a:outerShdw>
                </a:effectLst>
              </a:rPr>
              <a:t>الخاصه</a:t>
            </a:r>
            <a:r>
              <a:rPr lang="ar-IQ" sz="2800" b="1" dirty="0">
                <a:solidFill>
                  <a:srgbClr val="FF0000"/>
                </a:solidFill>
                <a:effectLst>
                  <a:outerShdw blurRad="38100" dist="38100" dir="2700000" algn="tl">
                    <a:srgbClr val="000000">
                      <a:alpha val="43137"/>
                    </a:srgbClr>
                  </a:outerShdw>
                </a:effectLst>
              </a:rPr>
              <a:t> بطلبة </a:t>
            </a:r>
            <a:r>
              <a:rPr lang="ar-IQ" sz="2800" b="1" dirty="0" err="1">
                <a:solidFill>
                  <a:srgbClr val="FF0000"/>
                </a:solidFill>
                <a:effectLst>
                  <a:outerShdw blurRad="38100" dist="38100" dir="2700000" algn="tl">
                    <a:srgbClr val="000000">
                      <a:alpha val="43137"/>
                    </a:srgbClr>
                  </a:outerShdw>
                </a:effectLst>
              </a:rPr>
              <a:t>البكلوريوس</a:t>
            </a:r>
            <a:r>
              <a:rPr lang="ar-IQ" sz="2800" b="1" dirty="0">
                <a:solidFill>
                  <a:srgbClr val="FF0000"/>
                </a:solidFill>
                <a:effectLst>
                  <a:outerShdw blurRad="38100" dist="38100" dir="2700000" algn="tl">
                    <a:srgbClr val="000000">
                      <a:alpha val="43137"/>
                    </a:srgbClr>
                  </a:outerShdw>
                </a:effectLst>
              </a:rPr>
              <a:t>؟ </a:t>
            </a:r>
          </a:p>
          <a:p>
            <a:pPr algn="just"/>
            <a:r>
              <a:rPr lang="ar-IQ" sz="2400" dirty="0"/>
              <a:t>يختلف حجم ورقة البحث </a:t>
            </a:r>
            <a:r>
              <a:rPr lang="ar-IQ" sz="2400" dirty="0" err="1"/>
              <a:t>الخاصه</a:t>
            </a:r>
            <a:r>
              <a:rPr lang="ar-IQ" sz="2400" dirty="0"/>
              <a:t> بطلبة </a:t>
            </a:r>
            <a:r>
              <a:rPr lang="ar-IQ" sz="2400" dirty="0" err="1"/>
              <a:t>البكلوريوس</a:t>
            </a:r>
            <a:r>
              <a:rPr lang="ar-IQ" sz="2400" dirty="0"/>
              <a:t> من مدرسة إلى أخرى ومن قسم إلى آخر. في بعض </a:t>
            </a:r>
            <a:r>
              <a:rPr lang="ar-IQ" sz="2400" dirty="0" err="1"/>
              <a:t>الأختصاصات</a:t>
            </a:r>
            <a:r>
              <a:rPr lang="ar-IQ" sz="2400" dirty="0"/>
              <a:t>، مثل علم الاقتصاد وعلم النفس، يتم عرض المقالات المنشورة بشكل عام من خمسة عشر أو عشرين صفحة. وغالبًا ما يذكرون الفرضيات على أنها صيغ رياضية ويقدمون بيانات شاملة في رسوم بيانية وجداول مضغوطة. يتم ضغط قدر كبير من العمل الفكري وتحليل البيانات في بضع صفحات. قد يتم تضمين البيانات التكميلية في ملحق. في المجالات الأخرى، تكون المقالات الصحفية أطول لأن البيانات مقدمة في فقرات وصفية ويتم نقل السياق ذي الصلة بتفاصيل أكثر ثراءً. ونتيجة لذلك، فإن المقالات في المجلة التاريخية الأمريكية أطول بمرتين أو ثلاث مرات من تلك الموجودة في المجلة الاقتصادية الأمريكية. المقالات في الأدب المقارن أو اللغة الإنجليزية طويلة مثل تلك الموجودة في التاريخ، ويرجع ذلك أساسًا إلى أنها تقتبس على نطاق واسع من النصوص الأولية والنقاد الرئيسيين.  على العموم تختلف رسائل البكالوريوس</a:t>
            </a:r>
            <a:r>
              <a:rPr lang="en-US" sz="2400" dirty="0"/>
              <a:t>BA Thesis </a:t>
            </a:r>
            <a:r>
              <a:rPr lang="ar-IQ" sz="2400" dirty="0"/>
              <a:t>في هذه المجالات بنفس الطرق، حيث تتطابق مع الموضوع وأساليب البحث.</a:t>
            </a:r>
          </a:p>
        </p:txBody>
      </p:sp>
      <p:sp>
        <p:nvSpPr>
          <p:cNvPr id="5" name="مربع نص 4">
            <a:extLst>
              <a:ext uri="{FF2B5EF4-FFF2-40B4-BE49-F238E27FC236}">
                <a16:creationId xmlns:a16="http://schemas.microsoft.com/office/drawing/2014/main" id="{83774ACC-3BB8-46E2-80BF-AB223132F9DE}"/>
              </a:ext>
            </a:extLst>
          </p:cNvPr>
          <p:cNvSpPr txBox="1"/>
          <p:nvPr/>
        </p:nvSpPr>
        <p:spPr>
          <a:xfrm>
            <a:off x="311888" y="3785652"/>
            <a:ext cx="11568223" cy="2739211"/>
          </a:xfrm>
          <a:prstGeom prst="rect">
            <a:avLst/>
          </a:prstGeom>
          <a:noFill/>
        </p:spPr>
        <p:txBody>
          <a:bodyPr wrap="square">
            <a:spAutoFit/>
          </a:bodyPr>
          <a:lstStyle/>
          <a:p>
            <a:r>
              <a:rPr lang="ar-IQ" sz="2800" b="1" dirty="0">
                <a:solidFill>
                  <a:srgbClr val="FF0000"/>
                </a:solidFill>
                <a:effectLst>
                  <a:outerShdw blurRad="38100" dist="38100" dir="2700000" algn="tl">
                    <a:srgbClr val="000000">
                      <a:alpha val="43137"/>
                    </a:srgbClr>
                  </a:outerShdw>
                </a:effectLst>
              </a:rPr>
              <a:t>من المفيد معرفة ما هو متوقع من البداية. </a:t>
            </a:r>
          </a:p>
          <a:p>
            <a:r>
              <a:rPr lang="ar-IQ" sz="2400" dirty="0"/>
              <a:t>1-	ابدأ بالاطلاع على أهم المجلات العلمية في مجال اختصاصك. </a:t>
            </a:r>
          </a:p>
          <a:p>
            <a:r>
              <a:rPr lang="ar-IQ" sz="2400" dirty="0"/>
              <a:t>2-	تحقق من طول المقالات والمواد التي تغطيها. </a:t>
            </a:r>
          </a:p>
          <a:p>
            <a:r>
              <a:rPr lang="ar-IQ" sz="2400" dirty="0"/>
              <a:t>3-	تحدث مع مشرفك. (عندما تناقش حجم الورقة البحثية). </a:t>
            </a:r>
          </a:p>
          <a:p>
            <a:r>
              <a:rPr lang="ar-IQ" sz="2400" dirty="0"/>
              <a:t>4-	أخيرًا، تحقق مما إذا كان لقسمك متطلبات محددة للورقة البحثية. وهي تحدد الحد الأدنى والحد الأقصى لطول الكلمة، والأسطر ذات المسافات المفردة أو المزدوجة، والهوامش المناسبة، وأنماط الاقتباس المناسبة، وصفحات الغلاف الموحدة، وما إلى ذلك.</a:t>
            </a:r>
          </a:p>
        </p:txBody>
      </p:sp>
    </p:spTree>
    <p:extLst>
      <p:ext uri="{BB962C8B-B14F-4D97-AF65-F5344CB8AC3E}">
        <p14:creationId xmlns:p14="http://schemas.microsoft.com/office/powerpoint/2010/main" val="19578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5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5901CA9-B787-4FA1-9E1D-6534C949C46C}"/>
              </a:ext>
            </a:extLst>
          </p:cNvPr>
          <p:cNvSpPr txBox="1"/>
          <p:nvPr/>
        </p:nvSpPr>
        <p:spPr>
          <a:xfrm>
            <a:off x="258725" y="1063256"/>
            <a:ext cx="11674549" cy="4401205"/>
          </a:xfrm>
          <a:prstGeom prst="rect">
            <a:avLst/>
          </a:prstGeom>
          <a:solidFill>
            <a:schemeClr val="accent4">
              <a:alpha val="26000"/>
            </a:schemeClr>
          </a:solidFill>
        </p:spPr>
        <p:txBody>
          <a:bodyPr wrap="square">
            <a:spAutoFit/>
          </a:bodyPr>
          <a:lstStyle/>
          <a:p>
            <a:r>
              <a:rPr lang="ar-IQ" sz="4000" b="1" dirty="0">
                <a:solidFill>
                  <a:srgbClr val="FF0000"/>
                </a:solidFill>
                <a:effectLst>
                  <a:outerShdw blurRad="38100" dist="38100" dir="2700000" algn="tl">
                    <a:srgbClr val="000000">
                      <a:alpha val="43137"/>
                    </a:srgbClr>
                  </a:outerShdw>
                </a:effectLst>
              </a:rPr>
              <a:t>من السهل التعامل مع كل هذه المتطلبات، ومعظمها ليس مهمه حتى تتعمق في البحث والكتابة. اثنان منهم فقط مهم في هذه المرحلة. </a:t>
            </a:r>
          </a:p>
          <a:p>
            <a:r>
              <a:rPr lang="ar-IQ" sz="4000" dirty="0"/>
              <a:t>أولاً - حجم المشروع، من المفيد معرفة الحجم المستهدف للورقة البحثية.</a:t>
            </a:r>
          </a:p>
          <a:p>
            <a:r>
              <a:rPr lang="ar-IQ" sz="4000" dirty="0"/>
              <a:t> ثانيًا - عندما تبدأ في تجميع قائمة القراءة الخاصة بك وتسليم مسودات الأوراق، من المفيد معرفة. نوع الاستشهادات التي يجب استخدامها. يمكنك أيضًا استخدام النمط الصحيح باستمرار من البداية. تحقق مما إذا كان قسمك يتطلب أسلوبًا معينًا أو إذا كان مشرفك يوصي بأسلوب معين. </a:t>
            </a:r>
          </a:p>
        </p:txBody>
      </p:sp>
    </p:spTree>
    <p:extLst>
      <p:ext uri="{BB962C8B-B14F-4D97-AF65-F5344CB8AC3E}">
        <p14:creationId xmlns:p14="http://schemas.microsoft.com/office/powerpoint/2010/main" val="305702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0"/>
                <a:lumOff val="100000"/>
                <a:alpha val="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259A7C8-B283-429C-AC7F-902F45120642}"/>
              </a:ext>
            </a:extLst>
          </p:cNvPr>
          <p:cNvSpPr txBox="1"/>
          <p:nvPr/>
        </p:nvSpPr>
        <p:spPr>
          <a:xfrm>
            <a:off x="288851" y="-5417"/>
            <a:ext cx="11614298" cy="6863417"/>
          </a:xfrm>
          <a:prstGeom prst="rect">
            <a:avLst/>
          </a:prstGeom>
          <a:noFill/>
        </p:spPr>
        <p:txBody>
          <a:bodyPr wrap="square">
            <a:spAutoFit/>
          </a:bodyPr>
          <a:lstStyle/>
          <a:p>
            <a:r>
              <a:rPr lang="ar-IQ" dirty="0"/>
              <a:t>2-</a:t>
            </a:r>
            <a:r>
              <a:rPr lang="ar-IQ" sz="2200" dirty="0"/>
              <a:t>	1- ابدأ في تجميع قائمة القراءة </a:t>
            </a:r>
            <a:r>
              <a:rPr lang="en-US" sz="2200" dirty="0"/>
              <a:t>Start Assembling A reading list</a:t>
            </a:r>
          </a:p>
          <a:p>
            <a:r>
              <a:rPr lang="en-US" sz="2200" dirty="0"/>
              <a:t>    </a:t>
            </a:r>
            <a:r>
              <a:rPr lang="ar-IQ" sz="2200" dirty="0"/>
              <a:t>بالنسبة </a:t>
            </a:r>
            <a:r>
              <a:rPr lang="ar-IQ" sz="2200" dirty="0" err="1"/>
              <a:t>للمهمه</a:t>
            </a:r>
            <a:r>
              <a:rPr lang="ar-IQ" sz="2200" dirty="0"/>
              <a:t> الأولى لورقتك البحثية، يجب عليك تجميع قائمة قراءة. والأسباب بسيطة. إنه ضروري لكل ورقة بحثية، ويمكنك أن تبدأ على الفور. اطلب من مشرفك اقتراح بعض الكتب والمقالات لتبدأ بقراءتها. تابعهم واتبع هوامشهم للقراءات الأخرى.</a:t>
            </a:r>
          </a:p>
          <a:p>
            <a:r>
              <a:rPr lang="ar-IQ" sz="2200" dirty="0"/>
              <a:t>لا تقم فقط بتجميع القائمة. ابدأ في استكشافها. اقرأ بعض الأعمال المهمة بعناية واطلع على أعمال أخرى لتتعرف على الموضوع. لا تقرأ كل شيء بنفس الوتيرة. هذا مثل التحدث بنبرة رتيبة.</a:t>
            </a:r>
          </a:p>
          <a:p>
            <a:r>
              <a:rPr lang="ar-IQ" sz="2200" dirty="0"/>
              <a:t> على العموم هناك خمس طرق او نصائح سريعة لبناء قائمة القراءة هي:</a:t>
            </a:r>
          </a:p>
          <a:p>
            <a:r>
              <a:rPr lang="ar-IQ" sz="2200" dirty="0"/>
              <a:t>•	ابحث عن مقالات المراجعة الرئيسية </a:t>
            </a:r>
            <a:r>
              <a:rPr lang="en-US" sz="2200" dirty="0"/>
              <a:t>Major Review Articles</a:t>
            </a:r>
            <a:r>
              <a:rPr lang="ar-IQ" sz="2200" dirty="0"/>
              <a:t>في الموضوع الذي ترغب البحث عنه ثم انتقل إلى أهم المجلات في مجال الاختصاص، وابحث عن مقالات التي تخص موضوعك. انتبه بشكل خاص للهوامش والببليوجرافيات (الكتب والمراجع) في هذه المقالات.</a:t>
            </a:r>
          </a:p>
          <a:p>
            <a:r>
              <a:rPr lang="ar-IQ" sz="2200" dirty="0"/>
              <a:t>•	يجب أن تكون قائمة القراءة الخاصة بك:</a:t>
            </a:r>
          </a:p>
          <a:p>
            <a:r>
              <a:rPr lang="ar-IQ" sz="2200" dirty="0"/>
              <a:t>	 تنمو مع تطور مشروعك</a:t>
            </a:r>
          </a:p>
          <a:p>
            <a:r>
              <a:rPr lang="ar-IQ" sz="2200" dirty="0"/>
              <a:t>	 تستخدم كوثيقة عمل، ومزودة بملاحظاتك حول الكتب والمقالات</a:t>
            </a:r>
          </a:p>
          <a:p>
            <a:r>
              <a:rPr lang="ar-IQ" sz="2200" dirty="0"/>
              <a:t>	 قم بتضمين معلومات الاقتباس حتى يمكنك الاستشهاد بالعمل أو العثور عليه مرة أخرى</a:t>
            </a:r>
          </a:p>
          <a:p>
            <a:endParaRPr lang="ar-IQ" sz="2200" dirty="0"/>
          </a:p>
          <a:p>
            <a:r>
              <a:rPr lang="ar-IQ" sz="2200" dirty="0"/>
              <a:t> على العموم تعتمد جودة البحث او الورقة البحثية</a:t>
            </a:r>
            <a:r>
              <a:rPr lang="en-US" sz="2200" dirty="0"/>
              <a:t>Term Paper- </a:t>
            </a:r>
            <a:r>
              <a:rPr lang="ar-IQ" sz="2200" dirty="0"/>
              <a:t>على كمية الأدبيات المستخدمة. ومع ذلك، من الصعب تحديد عدد مفيد من الأدبيات المطلوبة. كتوجيه أول ينصح 200-300 صفحة من القراءات. يتوافق هذا تقريبًا مع 10-15 مقالة أو ورقة علمية. </a:t>
            </a:r>
          </a:p>
          <a:p>
            <a:r>
              <a:rPr lang="ar-IQ" sz="2200" dirty="0"/>
              <a:t>سيعطيك مشرفك قائمة بالأدبيات الأساسية للبحث الخاص بك. يرجى استخدام هذا كبداية لمزيد من البحث في الأدبيات، والذي ستقوم به بشكل مستقل بنفسك. هذه مهارة علمية رئيسية يجب ممارستها بانتظام أو لكل بحث تقوم بكتابته ، يُتوقع منك إجراء بحث موسع في الأدبيات بنفسك. تأكد من استخدام أنظمة قواعد البيانات الرئيسية (و </a:t>
            </a:r>
            <a:r>
              <a:rPr lang="en-US" sz="2200" dirty="0"/>
              <a:t>https://www.jstor.org/ </a:t>
            </a:r>
            <a:r>
              <a:rPr lang="ar-IQ" sz="2200" dirty="0"/>
              <a:t>وما إلى ذلك).</a:t>
            </a:r>
          </a:p>
        </p:txBody>
      </p:sp>
    </p:spTree>
    <p:extLst>
      <p:ext uri="{BB962C8B-B14F-4D97-AF65-F5344CB8AC3E}">
        <p14:creationId xmlns:p14="http://schemas.microsoft.com/office/powerpoint/2010/main" val="252280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3">
                <a:lumMod val="5000"/>
                <a:lumOff val="95000"/>
                <a:alpha val="3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A5F6012-3F38-4426-A08F-FC93684D7CD0}"/>
              </a:ext>
            </a:extLst>
          </p:cNvPr>
          <p:cNvSpPr txBox="1"/>
          <p:nvPr/>
        </p:nvSpPr>
        <p:spPr>
          <a:xfrm>
            <a:off x="1" y="0"/>
            <a:ext cx="12014790" cy="2215991"/>
          </a:xfrm>
          <a:prstGeom prst="rect">
            <a:avLst/>
          </a:prstGeom>
          <a:noFill/>
        </p:spPr>
        <p:txBody>
          <a:bodyPr wrap="square">
            <a:spAutoFit/>
          </a:bodyPr>
          <a:lstStyle/>
          <a:p>
            <a:r>
              <a:rPr lang="ar-IQ" sz="2400" dirty="0"/>
              <a:t>المصادر الالكترونية :-</a:t>
            </a:r>
          </a:p>
          <a:p>
            <a:r>
              <a:rPr lang="ar-IQ" sz="2400" dirty="0"/>
              <a:t>تعتبر المصادر الإلكترونية من أهم مصادر المعلومات للبحوث والكثير من الطلبة يبدأ بحثه على الشبكة العنكبوتية , إن عملية البحث في الشبكة العنكبوتية هي عملية جيدة ولكن يجب أن لا تقف فقط عند ذاك ففيها الغض والسمين , فهناك الكثير من الأمور يجب مراعاتها من قبل الطلبة فهناك أشياء جيدة وأخرى غير جيدة وسنذكر في أدناه بعض هذه الأمور :</a:t>
            </a:r>
          </a:p>
          <a:p>
            <a:endParaRPr lang="ar-IQ" sz="2400" dirty="0"/>
          </a:p>
          <a:p>
            <a:endParaRPr lang="ar-IQ" dirty="0"/>
          </a:p>
        </p:txBody>
      </p:sp>
      <p:pic>
        <p:nvPicPr>
          <p:cNvPr id="4" name="صورة 3">
            <a:extLst>
              <a:ext uri="{FF2B5EF4-FFF2-40B4-BE49-F238E27FC236}">
                <a16:creationId xmlns:a16="http://schemas.microsoft.com/office/drawing/2014/main" id="{43196CFF-D33F-443F-A0D2-BA375276BD3F}"/>
              </a:ext>
            </a:extLst>
          </p:cNvPr>
          <p:cNvPicPr>
            <a:picLocks noChangeAspect="1"/>
          </p:cNvPicPr>
          <p:nvPr/>
        </p:nvPicPr>
        <p:blipFill>
          <a:blip r:embed="rId2"/>
          <a:stretch>
            <a:fillRect/>
          </a:stretch>
        </p:blipFill>
        <p:spPr>
          <a:xfrm>
            <a:off x="88604" y="1509387"/>
            <a:ext cx="12014791" cy="5157663"/>
          </a:xfrm>
          <a:prstGeom prst="rect">
            <a:avLst/>
          </a:prstGeom>
        </p:spPr>
      </p:pic>
    </p:spTree>
    <p:extLst>
      <p:ext uri="{BB962C8B-B14F-4D97-AF65-F5344CB8AC3E}">
        <p14:creationId xmlns:p14="http://schemas.microsoft.com/office/powerpoint/2010/main" val="248247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EA9A9B5-548C-4241-BB62-E40051B68538}"/>
              </a:ext>
            </a:extLst>
          </p:cNvPr>
          <p:cNvPicPr>
            <a:picLocks noChangeAspect="1"/>
          </p:cNvPicPr>
          <p:nvPr/>
        </p:nvPicPr>
        <p:blipFill>
          <a:blip r:embed="rId2"/>
          <a:stretch>
            <a:fillRect/>
          </a:stretch>
        </p:blipFill>
        <p:spPr>
          <a:xfrm>
            <a:off x="428625" y="176893"/>
            <a:ext cx="11628134" cy="2274005"/>
          </a:xfrm>
          <a:prstGeom prst="rect">
            <a:avLst/>
          </a:prstGeom>
        </p:spPr>
      </p:pic>
      <p:pic>
        <p:nvPicPr>
          <p:cNvPr id="3" name="صورة 2">
            <a:extLst>
              <a:ext uri="{FF2B5EF4-FFF2-40B4-BE49-F238E27FC236}">
                <a16:creationId xmlns:a16="http://schemas.microsoft.com/office/drawing/2014/main" id="{F68BB749-17D1-4002-9499-7E224E27A451}"/>
              </a:ext>
            </a:extLst>
          </p:cNvPr>
          <p:cNvPicPr>
            <a:picLocks noChangeAspect="1"/>
          </p:cNvPicPr>
          <p:nvPr/>
        </p:nvPicPr>
        <p:blipFill>
          <a:blip r:embed="rId3"/>
          <a:stretch>
            <a:fillRect/>
          </a:stretch>
        </p:blipFill>
        <p:spPr>
          <a:xfrm>
            <a:off x="1142570" y="2286000"/>
            <a:ext cx="9906859" cy="4446928"/>
          </a:xfrm>
          <a:prstGeom prst="rect">
            <a:avLst/>
          </a:prstGeom>
        </p:spPr>
      </p:pic>
    </p:spTree>
    <p:extLst>
      <p:ext uri="{BB962C8B-B14F-4D97-AF65-F5344CB8AC3E}">
        <p14:creationId xmlns:p14="http://schemas.microsoft.com/office/powerpoint/2010/main" val="149627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664B1A0-5323-41AE-B518-5FB885078473}"/>
              </a:ext>
            </a:extLst>
          </p:cNvPr>
          <p:cNvSpPr txBox="1"/>
          <p:nvPr/>
        </p:nvSpPr>
        <p:spPr>
          <a:xfrm>
            <a:off x="154983" y="88423"/>
            <a:ext cx="11923356" cy="6617196"/>
          </a:xfrm>
          <a:prstGeom prst="rect">
            <a:avLst/>
          </a:prstGeom>
          <a:noFill/>
        </p:spPr>
        <p:txBody>
          <a:bodyPr wrap="square">
            <a:spAutoFit/>
          </a:bodyPr>
          <a:lstStyle/>
          <a:p>
            <a:r>
              <a:rPr lang="ar-IQ" sz="2800" b="1" dirty="0">
                <a:solidFill>
                  <a:schemeClr val="accent2"/>
                </a:solidFill>
                <a:effectLst>
                  <a:outerShdw blurRad="38100" dist="38100" dir="2700000" algn="tl">
                    <a:srgbClr val="000000">
                      <a:alpha val="43137"/>
                    </a:srgbClr>
                  </a:outerShdw>
                </a:effectLst>
              </a:rPr>
              <a:t>الـــــــــــــبحــــــــــث العـــــــــلـــــــــمي</a:t>
            </a:r>
          </a:p>
          <a:p>
            <a:r>
              <a:rPr lang="ar-IQ" dirty="0"/>
              <a:t> </a:t>
            </a:r>
            <a:r>
              <a:rPr lang="ar-IQ" sz="2400" dirty="0">
                <a:solidFill>
                  <a:schemeClr val="accent5">
                    <a:lumMod val="75000"/>
                  </a:schemeClr>
                </a:solidFill>
              </a:rPr>
              <a:t>ما هو البحث العلمي ؟ </a:t>
            </a:r>
          </a:p>
          <a:p>
            <a:r>
              <a:rPr lang="ar-IQ" sz="2400" b="1" u="sng" dirty="0">
                <a:solidFill>
                  <a:schemeClr val="accent2">
                    <a:lumMod val="75000"/>
                  </a:schemeClr>
                </a:solidFill>
                <a:effectLst>
                  <a:outerShdw blurRad="38100" dist="38100" dir="2700000" algn="tl">
                    <a:srgbClr val="000000">
                      <a:alpha val="43137"/>
                    </a:srgbClr>
                  </a:outerShdw>
                </a:effectLst>
              </a:rPr>
              <a:t>البحث العلمي </a:t>
            </a:r>
            <a:r>
              <a:rPr lang="en-US" sz="2400" b="1" u="sng" dirty="0">
                <a:solidFill>
                  <a:schemeClr val="accent2">
                    <a:lumMod val="75000"/>
                  </a:schemeClr>
                </a:solidFill>
                <a:effectLst>
                  <a:outerShdw blurRad="38100" dist="38100" dir="2700000" algn="tl">
                    <a:srgbClr val="000000">
                      <a:alpha val="43137"/>
                    </a:srgbClr>
                  </a:outerShdw>
                </a:effectLst>
              </a:rPr>
              <a:t>Scientific research:</a:t>
            </a:r>
          </a:p>
          <a:p>
            <a:r>
              <a:rPr lang="ar-IQ" sz="2800" dirty="0">
                <a:highlight>
                  <a:srgbClr val="FFFF00"/>
                </a:highlight>
                <a:cs typeface="DecoType Naskh Extensions" panose="02010400000000000000" pitchFamily="2" charset="-78"/>
              </a:rPr>
              <a:t>هو الأسلوب الإنساني الواعي والمقصود والمنظم والهادف إلى كشف الغموض عن ظاهرة معينة أو التأكد من صحة فرضية ما أو رفض فكرة أو تفسير أو اعتقاد معين أو إضافة ظاهرة ما .</a:t>
            </a:r>
          </a:p>
          <a:p>
            <a:r>
              <a:rPr lang="ar-IQ" sz="2400" dirty="0"/>
              <a:t>وعلى العموم البحث العلمي هو وسيلة وليس غاية بحد ذاته وقد أصبح مجالاً استثمارياً مهماً توليه  الحكومات أهمية خاصة كما وتخصص دول العالم المتقدم ميزانيات ضخمة لدعم البحث العلمي  وتشجيعه وربما ترتبط مؤسسات البحث العلمي برئاسة الدولة أو رئاسة السلطة التشريعية أو القضائية أو تكون لها هيئة مستقلة خاصة بها ,ويعزى ذلك إلى تأثيره في حياة الإنسان من خلال الآتي :-</a:t>
            </a:r>
          </a:p>
          <a:p>
            <a:r>
              <a:rPr lang="ar-IQ" sz="2800" dirty="0">
                <a:cs typeface="DecoType Naskh Extensions" panose="02010400000000000000" pitchFamily="2" charset="-78"/>
              </a:rPr>
              <a:t>1- للبحث العلمي فوائد تطبيقية مختلفة في مجالات حياتية وخدمية متعددة .</a:t>
            </a:r>
          </a:p>
          <a:p>
            <a:r>
              <a:rPr lang="ar-IQ" sz="2800" dirty="0">
                <a:cs typeface="DecoType Naskh Extensions" panose="02010400000000000000" pitchFamily="2" charset="-78"/>
              </a:rPr>
              <a:t>2-للبحث العلمي فوائد شخصية للباحثين . </a:t>
            </a:r>
          </a:p>
          <a:p>
            <a:r>
              <a:rPr lang="ar-IQ" sz="2800" dirty="0">
                <a:cs typeface="DecoType Naskh Extensions" panose="02010400000000000000" pitchFamily="2" charset="-78"/>
              </a:rPr>
              <a:t>3-البحث العلمي هو الأداة الرئيسية لتدعيم التفكير الإبداعي .</a:t>
            </a:r>
          </a:p>
          <a:p>
            <a:r>
              <a:rPr lang="ar-IQ" sz="2800" dirty="0">
                <a:cs typeface="DecoType Naskh Extensions" panose="02010400000000000000" pitchFamily="2" charset="-78"/>
              </a:rPr>
              <a:t>4- يسهم البحث العلمي في صنع القرار السياسي والاقتصادي والاجتماعي السليم . </a:t>
            </a:r>
          </a:p>
          <a:p>
            <a:r>
              <a:rPr lang="ar-IQ" sz="2800" dirty="0">
                <a:cs typeface="DecoType Naskh Extensions" panose="02010400000000000000" pitchFamily="2" charset="-78"/>
              </a:rPr>
              <a:t>5-يسهم البحث العلمي في استدامة الموارد الطبيعية والبشرية واستقلالها على أفضل وجه .</a:t>
            </a:r>
          </a:p>
          <a:p>
            <a:r>
              <a:rPr lang="ar-IQ" sz="2800" dirty="0">
                <a:cs typeface="DecoType Naskh Extensions" panose="02010400000000000000" pitchFamily="2" charset="-78"/>
              </a:rPr>
              <a:t>6- تجديد حيوية الأمة وإماطة اللثام عن قدرتها وتوحيد الجهود والطاقات .</a:t>
            </a:r>
          </a:p>
          <a:p>
            <a:r>
              <a:rPr lang="ar-IQ" sz="2800" dirty="0">
                <a:cs typeface="DecoType Naskh Extensions" panose="02010400000000000000" pitchFamily="2" charset="-78"/>
              </a:rPr>
              <a:t>7-السعي وراء الحقائق ومحاولة اكتشافها والقضاء على الأفكار والرؤى الخاطئة التي تسهم في عرقلة حركة التقدم .</a:t>
            </a:r>
          </a:p>
        </p:txBody>
      </p:sp>
    </p:spTree>
    <p:extLst>
      <p:ext uri="{BB962C8B-B14F-4D97-AF65-F5344CB8AC3E}">
        <p14:creationId xmlns:p14="http://schemas.microsoft.com/office/powerpoint/2010/main" val="315617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9768D6D-ABE4-4E5D-B41F-FBAB4ABA4A8A}"/>
              </a:ext>
            </a:extLst>
          </p:cNvPr>
          <p:cNvSpPr txBox="1"/>
          <p:nvPr/>
        </p:nvSpPr>
        <p:spPr>
          <a:xfrm>
            <a:off x="814388" y="471131"/>
            <a:ext cx="11044238" cy="3724096"/>
          </a:xfrm>
          <a:prstGeom prst="rect">
            <a:avLst/>
          </a:prstGeom>
          <a:noFill/>
        </p:spPr>
        <p:txBody>
          <a:bodyPr wrap="square">
            <a:spAutoFit/>
          </a:bodyPr>
          <a:lstStyle/>
          <a:p>
            <a:r>
              <a:rPr lang="ar-IQ" sz="3600" b="1"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وكل هذه المواقع آنفة الذكر هي مواقع تجارية وكذلك تهدف إلى بيع شيء معين . فمثلاً المواقع الثلاث الأولية تحاول بيع :</a:t>
            </a:r>
          </a:p>
          <a:p>
            <a:pPr algn="l" rtl="0"/>
            <a:r>
              <a:rPr lang="en-US" sz="2000" dirty="0"/>
              <a:t>Power 90 supplements</a:t>
            </a:r>
          </a:p>
          <a:p>
            <a:pPr algn="l" rtl="0"/>
            <a:r>
              <a:rPr lang="en-US" sz="2000" dirty="0"/>
              <a:t>	Carb-electrolyte drink  </a:t>
            </a:r>
            <a:r>
              <a:rPr lang="ar-IQ" sz="2000" dirty="0"/>
              <a:t>شراب الشوارد </a:t>
            </a:r>
            <a:r>
              <a:rPr lang="ar-IQ" sz="2000" dirty="0" err="1"/>
              <a:t>الكاربوهيدراتية</a:t>
            </a:r>
            <a:endParaRPr lang="en-US" sz="2000" dirty="0"/>
          </a:p>
          <a:p>
            <a:pPr algn="l" rtl="0"/>
            <a:r>
              <a:rPr lang="en-US" sz="2000" dirty="0"/>
              <a:t>	 </a:t>
            </a:r>
            <a:r>
              <a:rPr lang="en-US" sz="2000" dirty="0" err="1"/>
              <a:t>Cybergenics</a:t>
            </a:r>
            <a:r>
              <a:rPr lang="en-US" sz="2000" dirty="0"/>
              <a:t> Nutritional Products</a:t>
            </a:r>
          </a:p>
          <a:p>
            <a:r>
              <a:rPr lang="ar-IQ" sz="2000" dirty="0"/>
              <a:t>الغذاء الذي يستخدم لتخفيف الوزن ولتبديل الوزن بالعضلات .</a:t>
            </a:r>
          </a:p>
          <a:p>
            <a:r>
              <a:rPr lang="ar-IQ" sz="2000" dirty="0"/>
              <a:t>وهناك موقع آخر يروج لبيع </a:t>
            </a:r>
            <a:r>
              <a:rPr lang="ar-IQ" sz="2000" dirty="0" err="1"/>
              <a:t>الستيرويدات</a:t>
            </a:r>
            <a:r>
              <a:rPr lang="ar-IQ" sz="2000" dirty="0"/>
              <a:t> مثل </a:t>
            </a:r>
            <a:r>
              <a:rPr lang="en-US" sz="2000" dirty="0"/>
              <a:t>Epogen </a:t>
            </a:r>
            <a:r>
              <a:rPr lang="ar-IQ" sz="2000" dirty="0"/>
              <a:t>و</a:t>
            </a:r>
            <a:r>
              <a:rPr lang="en-US" sz="2000" dirty="0"/>
              <a:t>Erythropoietin </a:t>
            </a:r>
            <a:r>
              <a:rPr lang="ar-IQ" sz="2000" dirty="0"/>
              <a:t>وهذه المواقع لا توفر المعلومات قط فضلاً عن إنها تروج للمنشطات </a:t>
            </a:r>
            <a:r>
              <a:rPr lang="ar-IQ" sz="2000" dirty="0" err="1"/>
              <a:t>والستييرويدات</a:t>
            </a:r>
            <a:r>
              <a:rPr lang="ar-IQ" sz="2000" dirty="0"/>
              <a:t> ولا تكترث بأن يقع الرياضي بمصيدة البناء السريع للجسم .</a:t>
            </a:r>
          </a:p>
          <a:p>
            <a:r>
              <a:rPr lang="ar-IQ" sz="2000" dirty="0"/>
              <a:t>فيما بعد وجد الطالب إن هناك بعض المقالات عن السباحة تساعد الرياضي في النجاح في هذه الرياضة والتغلب على التعب في اللقاءات الطويلة وقد كشف مدرب السباحة</a:t>
            </a:r>
            <a:r>
              <a:rPr lang="en-US" sz="2000" dirty="0"/>
              <a:t>Rick curl  </a:t>
            </a:r>
            <a:r>
              <a:rPr lang="ar-IQ" sz="2000" dirty="0"/>
              <a:t>والذي يشجع السباحين بالتزود بالوقود للعضلات عن طريق استخدام الشراب الرياضي الذي يحتوي على الكثير من </a:t>
            </a:r>
            <a:r>
              <a:rPr lang="ar-IQ" sz="2000" dirty="0" err="1"/>
              <a:t>الكاربوهيدرات</a:t>
            </a:r>
            <a:r>
              <a:rPr lang="ar-IQ" sz="2000" dirty="0"/>
              <a:t> وتخيل ماذا تحفز هذه المقالات أن يفعل الرياضي . </a:t>
            </a:r>
          </a:p>
          <a:p>
            <a:r>
              <a:rPr lang="ar-IQ" sz="2000" dirty="0"/>
              <a:t>وبالرغم من ذلك وجد الطالب إن المدرب الرياضي يوصي باستخدام هذه المنتجات في داخل البركة وخارجها</a:t>
            </a:r>
            <a:r>
              <a:rPr lang="ar-IQ" dirty="0"/>
              <a:t> .</a:t>
            </a:r>
          </a:p>
        </p:txBody>
      </p:sp>
      <p:sp>
        <p:nvSpPr>
          <p:cNvPr id="5" name="مربع نص 4">
            <a:extLst>
              <a:ext uri="{FF2B5EF4-FFF2-40B4-BE49-F238E27FC236}">
                <a16:creationId xmlns:a16="http://schemas.microsoft.com/office/drawing/2014/main" id="{6C07FA36-8B9D-4567-9E0A-A78F0610786C}"/>
              </a:ext>
            </a:extLst>
          </p:cNvPr>
          <p:cNvSpPr txBox="1"/>
          <p:nvPr/>
        </p:nvSpPr>
        <p:spPr>
          <a:xfrm>
            <a:off x="1828801" y="4419123"/>
            <a:ext cx="9411890" cy="2246769"/>
          </a:xfrm>
          <a:prstGeom prst="rect">
            <a:avLst/>
          </a:prstGeom>
          <a:noFill/>
        </p:spPr>
        <p:txBody>
          <a:bodyPr wrap="square">
            <a:spAutoFit/>
          </a:bodyPr>
          <a:lstStyle/>
          <a:p>
            <a:r>
              <a:rPr lang="ar-IQ" sz="4400" dirty="0">
                <a:solidFill>
                  <a:srgbClr val="FF0000"/>
                </a:solidFill>
                <a:latin typeface="Arabic Typesetting" panose="03020402040406030203" pitchFamily="66" charset="-78"/>
                <a:cs typeface="Arabic Typesetting" panose="03020402040406030203" pitchFamily="66" charset="-78"/>
              </a:rPr>
              <a:t>ثم عكف الطالب على استخدام موقع </a:t>
            </a:r>
            <a:r>
              <a:rPr lang="en-US" sz="4400" dirty="0">
                <a:solidFill>
                  <a:srgbClr val="FF0000"/>
                </a:solidFill>
                <a:latin typeface="Arabic Typesetting" panose="03020402040406030203" pitchFamily="66" charset="-78"/>
                <a:cs typeface="Arabic Typesetting" panose="03020402040406030203" pitchFamily="66" charset="-78"/>
              </a:rPr>
              <a:t>yahoo </a:t>
            </a:r>
            <a:r>
              <a:rPr lang="ar-IQ" sz="4400" dirty="0">
                <a:solidFill>
                  <a:srgbClr val="FF0000"/>
                </a:solidFill>
                <a:latin typeface="Arabic Typesetting" panose="03020402040406030203" pitchFamily="66" charset="-78"/>
                <a:cs typeface="Arabic Typesetting" panose="03020402040406030203" pitchFamily="66" charset="-78"/>
              </a:rPr>
              <a:t>وقد وجد عدة مواقع :</a:t>
            </a:r>
          </a:p>
          <a:p>
            <a:pPr marL="342900" indent="-342900" algn="l" rtl="0">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rPr>
              <a:t>Business and Economy.</a:t>
            </a:r>
          </a:p>
          <a:p>
            <a:pPr marL="342900" indent="-342900" algn="l" rtl="0">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rPr>
              <a:t>Computer and Internet. </a:t>
            </a:r>
          </a:p>
          <a:p>
            <a:pPr marL="342900" indent="-342900" algn="l" rtl="0">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rPr>
              <a:t>News and Media.</a:t>
            </a:r>
          </a:p>
          <a:p>
            <a:pPr marL="342900" indent="-342900" algn="l" rtl="0">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rPr>
              <a:t>Reaction and Sports</a:t>
            </a:r>
            <a:r>
              <a:rPr lang="en-US" dirty="0"/>
              <a:t>.</a:t>
            </a:r>
          </a:p>
        </p:txBody>
      </p:sp>
    </p:spTree>
    <p:extLst>
      <p:ext uri="{BB962C8B-B14F-4D97-AF65-F5344CB8AC3E}">
        <p14:creationId xmlns:p14="http://schemas.microsoft.com/office/powerpoint/2010/main" val="224587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alpha val="21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00972AE-18FD-4D12-8087-844D8A6823C4}"/>
              </a:ext>
            </a:extLst>
          </p:cNvPr>
          <p:cNvSpPr txBox="1"/>
          <p:nvPr/>
        </p:nvSpPr>
        <p:spPr>
          <a:xfrm>
            <a:off x="375684" y="0"/>
            <a:ext cx="11440631" cy="6524863"/>
          </a:xfrm>
          <a:prstGeom prst="rect">
            <a:avLst/>
          </a:prstGeom>
          <a:noFill/>
        </p:spPr>
        <p:txBody>
          <a:bodyPr wrap="square">
            <a:spAutoFit/>
          </a:bodyPr>
          <a:lstStyle/>
          <a:p>
            <a:r>
              <a:rPr lang="ar-IQ" sz="2100" dirty="0"/>
              <a:t>اخذ الموقع الأخير . وفي هذا الموقع وجد الطالب أن هناك 13 محتوى يتعلق بالـــــ</a:t>
            </a:r>
            <a:r>
              <a:rPr lang="en-US" sz="2100" dirty="0"/>
              <a:t>Drugs and Sports </a:t>
            </a:r>
            <a:r>
              <a:rPr lang="ar-IQ" sz="2100" dirty="0"/>
              <a:t>تعاطي المنشطات </a:t>
            </a:r>
          </a:p>
          <a:p>
            <a:pPr marL="342900" indent="-342900" algn="l" rtl="0">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Doping and sports                 </a:t>
            </a:r>
          </a:p>
          <a:p>
            <a:pPr marL="342900" indent="-342900" algn="l" rtl="0">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Drugs in sports .</a:t>
            </a:r>
          </a:p>
          <a:p>
            <a:pPr marL="342900" indent="-342900" algn="l" rtl="0">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Find law :Drugs use in sports .</a:t>
            </a:r>
          </a:p>
          <a:p>
            <a:pPr marL="342900" indent="-342900" algn="l" rtl="0">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NCAA Drug .</a:t>
            </a:r>
          </a:p>
          <a:p>
            <a:pPr marL="342900" indent="-342900" algn="l" rtl="0">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Play Clean </a:t>
            </a:r>
            <a:r>
              <a:rPr lang="en-US" sz="2000" b="1" dirty="0">
                <a:effectLst>
                  <a:outerShdw blurRad="38100" dist="38100" dir="2700000" algn="tl">
                    <a:srgbClr val="000000">
                      <a:alpha val="43137"/>
                    </a:srgbClr>
                  </a:outerShdw>
                </a:effectLst>
              </a:rPr>
              <a:t>.</a:t>
            </a:r>
          </a:p>
          <a:p>
            <a:r>
              <a:rPr lang="en-US" sz="2100" dirty="0"/>
              <a:t>Doping and sports-</a:t>
            </a:r>
            <a:r>
              <a:rPr lang="ar-IQ" sz="2100" dirty="0"/>
              <a:t>تقييم الخبراء الجماعي حول تناول المنشطات من قبل راكبي الدرجات: </a:t>
            </a:r>
            <a:r>
              <a:rPr lang="en-US" sz="2100" dirty="0"/>
              <a:t>Drugs in sports:</a:t>
            </a:r>
            <a:r>
              <a:rPr lang="ar-IQ" sz="2100" dirty="0"/>
              <a:t>هذا الموقع يزود بالمعلومات حول كيفية تحسين الأداء الرياضي بواسطة المنشطات .</a:t>
            </a:r>
          </a:p>
          <a:p>
            <a:r>
              <a:rPr lang="en-US" sz="2100" dirty="0"/>
              <a:t>Find law : Drugs use in sports:-</a:t>
            </a:r>
          </a:p>
          <a:p>
            <a:r>
              <a:rPr lang="ar-IQ" sz="2100" dirty="0"/>
              <a:t>هذا الموقع يتضمن أرشيف قصصي وخلفية معلوماتية عن تجريب وسياسة منع الاستخدام الشائع للمنشطات . </a:t>
            </a:r>
          </a:p>
          <a:p>
            <a:r>
              <a:rPr lang="en-US" sz="2100" dirty="0"/>
              <a:t>NCAA (National Collegiate Athletic Association's)</a:t>
            </a:r>
          </a:p>
          <a:p>
            <a:r>
              <a:rPr lang="ar-IQ" sz="2100" dirty="0"/>
              <a:t>وهي مختصر الرابطة الوطنية لرياضي الجامعات , ويحتوي هذا الموقع على سياسة الجمعية لاختبار المنشطات .</a:t>
            </a:r>
          </a:p>
          <a:p>
            <a:r>
              <a:rPr lang="en-US" sz="2100" dirty="0"/>
              <a:t>Play Clean :- </a:t>
            </a:r>
          </a:p>
          <a:p>
            <a:r>
              <a:rPr lang="ar-IQ" sz="2100" dirty="0"/>
              <a:t>وهذا الموقع يحفز أو يشجع الشباب ضد استخدام المنشطات من خلال مكتب</a:t>
            </a:r>
            <a:r>
              <a:rPr lang="en-US" sz="2100" dirty="0"/>
              <a:t>National Drug control policy </a:t>
            </a:r>
            <a:r>
              <a:rPr lang="ar-IQ" sz="2100" dirty="0"/>
              <a:t>المكتب الوطني لسياسة السيطرة على المنشطات.</a:t>
            </a:r>
          </a:p>
          <a:p>
            <a:r>
              <a:rPr lang="en-US" sz="2100" dirty="0"/>
              <a:t>Play Clean :- </a:t>
            </a:r>
          </a:p>
          <a:p>
            <a:r>
              <a:rPr lang="ar-IQ" sz="2100" dirty="0"/>
              <a:t>وقد وجد الطالب من خلال الموقع </a:t>
            </a:r>
            <a:r>
              <a:rPr lang="en-US" sz="2100" dirty="0"/>
              <a:t>NCAA</a:t>
            </a:r>
            <a:r>
              <a:rPr lang="ar-IQ" sz="2100" dirty="0"/>
              <a:t>أن هناك مواقع غير تجارية مثل </a:t>
            </a:r>
            <a:r>
              <a:rPr lang="en-US" sz="2100" dirty="0"/>
              <a:t>org , gov , net , </a:t>
            </a:r>
            <a:r>
              <a:rPr lang="en-US" sz="2100" dirty="0" err="1"/>
              <a:t>edu</a:t>
            </a:r>
            <a:r>
              <a:rPr lang="en-US" sz="2100" dirty="0"/>
              <a:t>. </a:t>
            </a:r>
            <a:r>
              <a:rPr lang="ar-IQ" sz="2100" dirty="0"/>
              <a:t>بالرغم من إن الطالب بدأ بالحصول على بعض المصادر الجيدة على الانترنيت ولازال الطالب يبحث عن مصادر أفضل على ألنت حول الموضوع وهو لايزال يحتاج الدخول إلى مكتبة الكلية أو الجامعة </a:t>
            </a:r>
          </a:p>
          <a:p>
            <a:endParaRPr lang="ar-IQ" sz="2400" dirty="0"/>
          </a:p>
        </p:txBody>
      </p:sp>
    </p:spTree>
    <p:extLst>
      <p:ext uri="{BB962C8B-B14F-4D97-AF65-F5344CB8AC3E}">
        <p14:creationId xmlns:p14="http://schemas.microsoft.com/office/powerpoint/2010/main" val="34693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7B62E23-C44E-464A-9F75-E5CDF9788504}"/>
              </a:ext>
            </a:extLst>
          </p:cNvPr>
          <p:cNvSpPr txBox="1"/>
          <p:nvPr/>
        </p:nvSpPr>
        <p:spPr>
          <a:xfrm>
            <a:off x="241006" y="302827"/>
            <a:ext cx="11738344" cy="6555641"/>
          </a:xfrm>
          <a:prstGeom prst="rect">
            <a:avLst/>
          </a:prstGeom>
          <a:noFill/>
        </p:spPr>
        <p:txBody>
          <a:bodyPr wrap="square">
            <a:spAutoFit/>
          </a:bodyPr>
          <a:lstStyle/>
          <a:p>
            <a:r>
              <a:rPr lang="ar-IQ" sz="3000" dirty="0"/>
              <a:t>بعض المصادر </a:t>
            </a:r>
            <a:r>
              <a:rPr lang="ar-IQ" sz="3000" dirty="0" err="1"/>
              <a:t>الموجوده</a:t>
            </a:r>
            <a:r>
              <a:rPr lang="ar-IQ" sz="3000" dirty="0"/>
              <a:t> في متناول اليد ترشدك </a:t>
            </a:r>
            <a:r>
              <a:rPr lang="ar-IQ" sz="3000" dirty="0" err="1"/>
              <a:t>لايجاد</a:t>
            </a:r>
            <a:r>
              <a:rPr lang="ar-IQ" sz="3000" dirty="0"/>
              <a:t> المصادر </a:t>
            </a:r>
            <a:r>
              <a:rPr lang="ar-IQ" sz="3000" dirty="0" err="1"/>
              <a:t>الموثوقه</a:t>
            </a:r>
            <a:r>
              <a:rPr lang="ar-IQ" sz="3000" dirty="0"/>
              <a:t> وهي:</a:t>
            </a:r>
          </a:p>
          <a:p>
            <a:pPr marL="457200" indent="-457200">
              <a:buFont typeface="Arial" panose="020B0604020202020204" pitchFamily="34" charset="0"/>
              <a:buChar char="•"/>
            </a:pPr>
            <a:r>
              <a:rPr lang="ar-IQ" sz="3000" b="1" dirty="0">
                <a:solidFill>
                  <a:srgbClr val="FF0000"/>
                </a:solidFill>
                <a:effectLst>
                  <a:outerShdw blurRad="38100" dist="38100" dir="2700000" algn="tl">
                    <a:srgbClr val="000000">
                      <a:alpha val="43137"/>
                    </a:srgbClr>
                  </a:outerShdw>
                </a:effectLst>
              </a:rPr>
              <a:t>المرشد الخاص بك</a:t>
            </a:r>
            <a:r>
              <a:rPr lang="en-US" sz="3000" b="1" dirty="0">
                <a:solidFill>
                  <a:srgbClr val="FF0000"/>
                </a:solidFill>
                <a:effectLst>
                  <a:outerShdw blurRad="38100" dist="38100" dir="2700000" algn="tl">
                    <a:srgbClr val="000000">
                      <a:alpha val="43137"/>
                    </a:srgbClr>
                  </a:outerShdw>
                </a:effectLst>
              </a:rPr>
              <a:t>Your Instructor</a:t>
            </a:r>
          </a:p>
          <a:p>
            <a:r>
              <a:rPr lang="ar-IQ" sz="3000" dirty="0"/>
              <a:t>لا تتملل من استشارة المرشد الخاص بك لمساعدتك في ايجاد المصادر المناسبة. فالمرشد يعرف حقل </a:t>
            </a:r>
            <a:r>
              <a:rPr lang="ar-IQ" sz="3000" dirty="0" err="1"/>
              <a:t>المعرفه</a:t>
            </a:r>
            <a:r>
              <a:rPr lang="ar-IQ" sz="3000" dirty="0"/>
              <a:t> التي تنوي البحث </a:t>
            </a:r>
            <a:r>
              <a:rPr lang="ar-IQ" sz="3000" dirty="0" err="1"/>
              <a:t>به.ومن</a:t>
            </a:r>
            <a:r>
              <a:rPr lang="ar-IQ" sz="3000" dirty="0"/>
              <a:t> الممكن ان يزودك بفاتحه مختصرة للبدء بالعمل. وفي بعض الاحيان يعطيك بعض الكتب </a:t>
            </a:r>
            <a:r>
              <a:rPr lang="ar-IQ" sz="3000" dirty="0" err="1"/>
              <a:t>الخاصه</a:t>
            </a:r>
            <a:r>
              <a:rPr lang="ar-IQ" sz="3000" dirty="0"/>
              <a:t> بالعمل.</a:t>
            </a:r>
          </a:p>
          <a:p>
            <a:pPr marL="457200" indent="-457200">
              <a:buFont typeface="Arial" panose="020B0604020202020204" pitchFamily="34" charset="0"/>
              <a:buChar char="•"/>
            </a:pPr>
            <a:r>
              <a:rPr lang="ar-IQ" sz="3000" b="1" dirty="0">
                <a:solidFill>
                  <a:srgbClr val="FF0000"/>
                </a:solidFill>
                <a:effectLst>
                  <a:outerShdw blurRad="38100" dist="38100" dir="2700000" algn="tl">
                    <a:srgbClr val="000000">
                      <a:alpha val="43137"/>
                    </a:srgbClr>
                  </a:outerShdw>
                </a:effectLst>
              </a:rPr>
              <a:t>امناء المكتبات </a:t>
            </a:r>
            <a:r>
              <a:rPr lang="en-US" sz="3000" b="1" dirty="0">
                <a:solidFill>
                  <a:srgbClr val="FF0000"/>
                </a:solidFill>
                <a:effectLst>
                  <a:outerShdw blurRad="38100" dist="38100" dir="2700000" algn="tl">
                    <a:srgbClr val="000000">
                      <a:alpha val="43137"/>
                    </a:srgbClr>
                  </a:outerShdw>
                </a:effectLst>
              </a:rPr>
              <a:t>Librarians</a:t>
            </a:r>
            <a:r>
              <a:rPr lang="en-US" sz="3000" dirty="0"/>
              <a:t> </a:t>
            </a:r>
          </a:p>
          <a:p>
            <a:r>
              <a:rPr lang="ar-IQ" sz="3000" dirty="0"/>
              <a:t>لا أحد يعرف المصادر </a:t>
            </a:r>
            <a:r>
              <a:rPr lang="ar-IQ" sz="3000" dirty="0" err="1"/>
              <a:t>الخاصه</a:t>
            </a:r>
            <a:r>
              <a:rPr lang="ar-IQ" sz="3000" dirty="0"/>
              <a:t> بالمكتبات أكثر من امناء المكتبات وهم يستطيعون تلبية احتياجاتك، وهم يستطيعون ارشادك الى الكتب والدوريات التي تلبي حاجة اختصاصك اذا رغبت ان يرافقوك في </a:t>
            </a:r>
            <a:r>
              <a:rPr lang="ar-IQ" sz="3000" dirty="0" err="1"/>
              <a:t>المكتبه</a:t>
            </a:r>
            <a:r>
              <a:rPr lang="ar-IQ" sz="3000" dirty="0"/>
              <a:t>.</a:t>
            </a:r>
          </a:p>
          <a:p>
            <a:pPr marL="457200" indent="-457200">
              <a:buFont typeface="Arial" panose="020B0604020202020204" pitchFamily="34" charset="0"/>
              <a:buChar char="•"/>
            </a:pPr>
            <a:r>
              <a:rPr lang="ar-IQ" sz="3000" b="1" dirty="0">
                <a:solidFill>
                  <a:srgbClr val="FF0000"/>
                </a:solidFill>
                <a:effectLst>
                  <a:outerShdw blurRad="38100" dist="38100" dir="2700000" algn="tl">
                    <a:srgbClr val="000000">
                      <a:alpha val="43137"/>
                    </a:srgbClr>
                  </a:outerShdw>
                </a:effectLst>
              </a:rPr>
              <a:t>التاريخ </a:t>
            </a:r>
            <a:r>
              <a:rPr lang="en-US" sz="3000" b="1" dirty="0">
                <a:solidFill>
                  <a:srgbClr val="FF0000"/>
                </a:solidFill>
                <a:effectLst>
                  <a:outerShdw blurRad="38100" dist="38100" dir="2700000" algn="tl">
                    <a:srgbClr val="000000">
                      <a:alpha val="43137"/>
                    </a:srgbClr>
                  </a:outerShdw>
                </a:effectLst>
              </a:rPr>
              <a:t>The Date </a:t>
            </a:r>
          </a:p>
          <a:p>
            <a:r>
              <a:rPr lang="ar-IQ" sz="3000" dirty="0"/>
              <a:t>حاول ان تستخدم المصادر الحديثة </a:t>
            </a:r>
            <a:r>
              <a:rPr lang="en-US" sz="3000" dirty="0"/>
              <a:t>Recent Sources. </a:t>
            </a:r>
            <a:r>
              <a:rPr lang="ar-IQ" sz="3000" dirty="0"/>
              <a:t>فقد تحصل في بعض الاحيان على مصدر ذات صله وثيقة باختصاصك لكن تاريخ نشره قديم فبالتأكيد ستكون محتويات الكتاب قد استبدلت بالأبحاث الحديثة والتطورات الحالية. ويجب ان  لا تنسى ان المواضيع العلمية والتقنية تحتاج الى ابحاث حديثه.</a:t>
            </a:r>
          </a:p>
        </p:txBody>
      </p:sp>
    </p:spTree>
    <p:extLst>
      <p:ext uri="{BB962C8B-B14F-4D97-AF65-F5344CB8AC3E}">
        <p14:creationId xmlns:p14="http://schemas.microsoft.com/office/powerpoint/2010/main" val="176245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alpha val="6000"/>
          </a:srgb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A9483CD-5DD1-4AC4-8415-058389FA8162}"/>
              </a:ext>
            </a:extLst>
          </p:cNvPr>
          <p:cNvSpPr txBox="1"/>
          <p:nvPr/>
        </p:nvSpPr>
        <p:spPr>
          <a:xfrm>
            <a:off x="0" y="197278"/>
            <a:ext cx="11903150" cy="1200329"/>
          </a:xfrm>
          <a:prstGeom prst="rect">
            <a:avLst/>
          </a:prstGeom>
          <a:noFill/>
        </p:spPr>
        <p:txBody>
          <a:bodyPr wrap="square">
            <a:spAutoFit/>
          </a:bodyPr>
          <a:lstStyle/>
          <a:p>
            <a:pPr marL="342900" indent="-342900">
              <a:buFont typeface="Arial" panose="020B0604020202020204" pitchFamily="34" charset="0"/>
              <a:buChar char="•"/>
            </a:pPr>
            <a:r>
              <a:rPr lang="ar-IQ" sz="2400" b="1" dirty="0">
                <a:solidFill>
                  <a:srgbClr val="FF0000"/>
                </a:solidFill>
                <a:effectLst>
                  <a:outerShdw blurRad="38100" dist="38100" dir="2700000" algn="tl">
                    <a:srgbClr val="000000">
                      <a:alpha val="43137"/>
                    </a:srgbClr>
                  </a:outerShdw>
                </a:effectLst>
              </a:rPr>
              <a:t>الاختيارات </a:t>
            </a:r>
            <a:r>
              <a:rPr lang="en-US" sz="2400" b="1" dirty="0">
                <a:solidFill>
                  <a:srgbClr val="FF0000"/>
                </a:solidFill>
                <a:effectLst>
                  <a:outerShdw blurRad="38100" dist="38100" dir="2700000" algn="tl">
                    <a:srgbClr val="000000">
                      <a:alpha val="43137"/>
                    </a:srgbClr>
                  </a:outerShdw>
                </a:effectLst>
              </a:rPr>
              <a:t>Choices </a:t>
            </a:r>
          </a:p>
          <a:p>
            <a:r>
              <a:rPr lang="ar-IQ" sz="2400" dirty="0"/>
              <a:t>يريك الهرم المقلوب كيفية التقدم في </a:t>
            </a:r>
            <a:r>
              <a:rPr lang="ar-IQ" sz="2400" dirty="0" err="1"/>
              <a:t>اسستخدام</a:t>
            </a:r>
            <a:r>
              <a:rPr lang="ar-IQ" sz="2400" dirty="0"/>
              <a:t> المصادر العلمية </a:t>
            </a:r>
            <a:r>
              <a:rPr lang="ar-IQ" sz="2400" dirty="0" err="1"/>
              <a:t>الموثوقه</a:t>
            </a:r>
            <a:r>
              <a:rPr lang="ar-IQ" sz="2400" dirty="0"/>
              <a:t> الى الاقل ثقة. ولا يخبرك الهرم بان تتغاضى عن الفقرات </a:t>
            </a:r>
            <a:r>
              <a:rPr lang="ar-IQ" sz="2400" dirty="0" err="1"/>
              <a:t>الموجوده</a:t>
            </a:r>
            <a:r>
              <a:rPr lang="ar-IQ" sz="2400" dirty="0"/>
              <a:t> في الاسفل، ولكن هو يدلك على ان المصادر </a:t>
            </a:r>
            <a:r>
              <a:rPr lang="ar-IQ" sz="2400" dirty="0" err="1"/>
              <a:t>الموجوده</a:t>
            </a:r>
            <a:r>
              <a:rPr lang="ar-IQ" sz="2400" dirty="0"/>
              <a:t> في القمه تكون اكثر </a:t>
            </a:r>
            <a:r>
              <a:rPr lang="ar-IQ" sz="2400" dirty="0" err="1"/>
              <a:t>وثوقية</a:t>
            </a:r>
            <a:r>
              <a:rPr lang="ar-IQ" sz="2400" dirty="0"/>
              <a:t> واكثر تفضيلا.</a:t>
            </a:r>
          </a:p>
        </p:txBody>
      </p:sp>
      <p:pic>
        <p:nvPicPr>
          <p:cNvPr id="4" name="صورة 3">
            <a:extLst>
              <a:ext uri="{FF2B5EF4-FFF2-40B4-BE49-F238E27FC236}">
                <a16:creationId xmlns:a16="http://schemas.microsoft.com/office/drawing/2014/main" id="{41EC2A2C-F80A-47B1-B026-41BEAA2900F3}"/>
              </a:ext>
            </a:extLst>
          </p:cNvPr>
          <p:cNvPicPr>
            <a:picLocks noChangeAspect="1"/>
          </p:cNvPicPr>
          <p:nvPr/>
        </p:nvPicPr>
        <p:blipFill>
          <a:blip r:embed="rId2"/>
          <a:stretch>
            <a:fillRect/>
          </a:stretch>
        </p:blipFill>
        <p:spPr>
          <a:xfrm>
            <a:off x="3197179" y="1397607"/>
            <a:ext cx="6308327" cy="5460393"/>
          </a:xfrm>
          <a:prstGeom prst="rect">
            <a:avLst/>
          </a:prstGeom>
        </p:spPr>
      </p:pic>
    </p:spTree>
    <p:extLst>
      <p:ext uri="{BB962C8B-B14F-4D97-AF65-F5344CB8AC3E}">
        <p14:creationId xmlns:p14="http://schemas.microsoft.com/office/powerpoint/2010/main" val="12965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8752C6-2742-41B1-8C09-B3E5F44211A2}"/>
              </a:ext>
            </a:extLst>
          </p:cNvPr>
          <p:cNvSpPr txBox="1"/>
          <p:nvPr/>
        </p:nvSpPr>
        <p:spPr>
          <a:xfrm>
            <a:off x="1400175" y="52178"/>
            <a:ext cx="10354866" cy="2125390"/>
          </a:xfrm>
          <a:prstGeom prst="rect">
            <a:avLst/>
          </a:prstGeom>
          <a:noFill/>
        </p:spPr>
        <p:txBody>
          <a:bodyPr wrap="square">
            <a:spAutoFit/>
          </a:bodyPr>
          <a:lstStyle/>
          <a:p>
            <a:pPr marL="342900" lvl="0" indent="-342900" algn="r" rtl="1">
              <a:lnSpc>
                <a:spcPct val="150000"/>
              </a:lnSpc>
              <a:buFont typeface="Symbol" panose="05050102010706020507" pitchFamily="18" charset="2"/>
              <a:buChar char=""/>
            </a:pP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الكتب </a:t>
            </a:r>
            <a:r>
              <a:rPr lang="ar-IQ"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العلميه</a:t>
            </a: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Scholary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Book </a:t>
            </a:r>
            <a:endParaRPr lang="en-U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تعتبر مكتبة الكلية هي المستودع للكتب العلمية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والتقنيه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والاعمال العلمية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واطاريح</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الكليات والمطبوعات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الجامعيه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بالاضافه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الى الكتب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الجامعيه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Text books</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وتوفر هذه المصادر المناقشات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العميقه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والتوثيق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للادله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العلميه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وهناك آليتين يمكنك ان تساعدك على تقييم الكتاب وهي:</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ملخص مراجعة الكتب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Book Review Digest </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وتوفر لك هذه الالية ملخص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المقتباسات</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مع مراجعات الكشف النقدي للعمل.</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Book List</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وهي مجلة شهرية تعرض الكتب الحديثة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لامناء</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المكتبات وتتضمن ملخصات مختصرة مع التوصيات</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8F024536-E87C-4176-A1F0-45BB1173A5DE}"/>
              </a:ext>
            </a:extLst>
          </p:cNvPr>
          <p:cNvSpPr txBox="1"/>
          <p:nvPr/>
        </p:nvSpPr>
        <p:spPr>
          <a:xfrm>
            <a:off x="714376" y="1951672"/>
            <a:ext cx="10829924" cy="4939814"/>
          </a:xfrm>
          <a:prstGeom prst="rect">
            <a:avLst/>
          </a:prstGeom>
          <a:noFill/>
        </p:spPr>
        <p:txBody>
          <a:bodyPr wrap="square">
            <a:spAutoFit/>
          </a:bodyPr>
          <a:lstStyle/>
          <a:p>
            <a:pPr marL="342900" lvl="0" indent="-342900" algn="r" rtl="1">
              <a:lnSpc>
                <a:spcPct val="150000"/>
              </a:lnSpc>
              <a:buFont typeface="Symbol" panose="05050102010706020507" pitchFamily="18" charset="2"/>
              <a:buChar char=""/>
            </a:pP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المقالة العلمية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Scholary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Article</a:t>
            </a:r>
            <a:endParaRPr lang="en-U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تظهر المقالات العلمية في المجلات العلمية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Journal </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والتي يمكن الدخول اليها عبر قواعد البيانات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الخاصه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بالمكتبات. مع هذه المجلات يمكن ان تشعر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بالثقه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وذلك لان مؤلفي هذه المقالات العلمية ينشرون في هذه المجلات من اجل نيل الشرف الاكاديمي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بالاضافه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الى انهم يوثقون جميع المصادر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بالاضافه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الى انها تصدر من دور نشر جامعية والتي تستخدم محكمين للنظر في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المقاله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العلميه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قبل صدورها . وعلى العموم يمكن ان نشخص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المجله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العلمية بعدة طرق (ولكن ليس لجميع الحالات)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يجب ان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لايكون</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غلاف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الدوريه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ملونا، ويجب ان يكون جدول المحتويات معروضا على الغلاف</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لاتوجد</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اي رسومات ملونه او صور تتقدم عنوان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المقاله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واسماء الباحثين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كلمة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Journal </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كثيرا ما تظهر في عنوان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المجله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(اسم </a:t>
            </a:r>
            <a:r>
              <a:rPr lang="ar-IQ"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المجله</a:t>
            </a:r>
            <a:r>
              <a:rPr lang="ar-IQ"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تربط الاعداد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السنويه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للدوريه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على شكل كتاب</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ترمز او ترقم صفحات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الدوريه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بصوره مستمرة لكل الاعداد الصادرة في السنة وليس كما </a:t>
            </a:r>
            <a:r>
              <a:rPr lang="ar-IQ"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الــــمجله</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Magazine</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التي تكون ارقام صفحاتها متجددة مع كل عدد.</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ar-IQ" dirty="0">
                <a:solidFill>
                  <a:srgbClr val="000000"/>
                </a:solidFill>
                <a:effectLst/>
                <a:ea typeface="Times New Roman" panose="02020603050405020304" pitchFamily="18" charset="0"/>
                <a:cs typeface="Times New Roman" panose="02020603050405020304" pitchFamily="18" charset="0"/>
              </a:rPr>
              <a:t>قد تصادف في بعض الاحيان مقالات مذهله، وتتعجب ايها افضل، </a:t>
            </a:r>
            <a:r>
              <a:rPr lang="ar-IQ" dirty="0" err="1">
                <a:solidFill>
                  <a:srgbClr val="000000"/>
                </a:solidFill>
                <a:effectLst/>
                <a:ea typeface="Times New Roman" panose="02020603050405020304" pitchFamily="18" charset="0"/>
                <a:cs typeface="Times New Roman" panose="02020603050405020304" pitchFamily="18" charset="0"/>
              </a:rPr>
              <a:t>للتاكد</a:t>
            </a:r>
            <a:r>
              <a:rPr lang="ar-IQ" dirty="0">
                <a:solidFill>
                  <a:srgbClr val="000000"/>
                </a:solidFill>
                <a:effectLst/>
                <a:ea typeface="Times New Roman" panose="02020603050405020304" pitchFamily="18" charset="0"/>
                <a:cs typeface="Times New Roman" panose="02020603050405020304" pitchFamily="18" charset="0"/>
              </a:rPr>
              <a:t> منها  ، ابحث عن الباحثين الذين يستشهدون بهذه </a:t>
            </a:r>
            <a:r>
              <a:rPr lang="ar-IQ" dirty="0" err="1">
                <a:solidFill>
                  <a:srgbClr val="000000"/>
                </a:solidFill>
                <a:effectLst/>
                <a:ea typeface="Times New Roman" panose="02020603050405020304" pitchFamily="18" charset="0"/>
                <a:cs typeface="Times New Roman" panose="02020603050405020304" pitchFamily="18" charset="0"/>
              </a:rPr>
              <a:t>المقاله</a:t>
            </a:r>
            <a:r>
              <a:rPr lang="ar-IQ" dirty="0">
                <a:solidFill>
                  <a:srgbClr val="000000"/>
                </a:solidFill>
                <a:effectLst/>
                <a:ea typeface="Times New Roman" panose="02020603050405020304" pitchFamily="18" charset="0"/>
                <a:cs typeface="Times New Roman" panose="02020603050405020304" pitchFamily="18" charset="0"/>
              </a:rPr>
              <a:t> او تلك بشكل متكرر</a:t>
            </a:r>
            <a:endParaRPr lang="ar-IQ" dirty="0"/>
          </a:p>
        </p:txBody>
      </p:sp>
    </p:spTree>
    <p:extLst>
      <p:ext uri="{BB962C8B-B14F-4D97-AF65-F5344CB8AC3E}">
        <p14:creationId xmlns:p14="http://schemas.microsoft.com/office/powerpoint/2010/main" val="297664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46E3DD1-1F45-4E60-87AA-C3445DBFC2E3}"/>
              </a:ext>
            </a:extLst>
          </p:cNvPr>
          <p:cNvSpPr txBox="1"/>
          <p:nvPr/>
        </p:nvSpPr>
        <p:spPr>
          <a:xfrm>
            <a:off x="214313" y="52178"/>
            <a:ext cx="11812190" cy="3228448"/>
          </a:xfrm>
          <a:prstGeom prst="rect">
            <a:avLst/>
          </a:prstGeom>
          <a:noFill/>
        </p:spPr>
        <p:txBody>
          <a:bodyPr wrap="square">
            <a:spAutoFit/>
          </a:bodyPr>
          <a:lstStyle/>
          <a:p>
            <a:pPr marL="342900" lvl="0" indent="-342900" algn="r" rtl="1">
              <a:lnSpc>
                <a:spcPct val="150000"/>
              </a:lnSpc>
              <a:buFont typeface="Symbol" panose="05050102010706020507" pitchFamily="18" charset="2"/>
              <a:buChar char=""/>
            </a:pPr>
            <a:r>
              <a:rPr lang="ar-IQ"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a:t>
            </a:r>
            <a:r>
              <a:rPr lang="ar-IQ"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لمواقع </a:t>
            </a:r>
            <a:r>
              <a:rPr lang="ar-IQ"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المدعومه</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Sponsored Web Site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تزود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الشبكه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العنكبوتيه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كل من المعلومات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الممتازه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والمشكوك فيها من حيث قيمتها العلمية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Questionable in Value</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في هذه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الحاله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يجب عليك الحكم حول صلاحية هذه المكونات ويجب عليك ان تسال نفسك عن كل مقاله منشوره في هذه المواقع ومن هذه الاسئلة: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هل هي ملائمة لعملي</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is appropriate to my work</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هل هي موثوقة ورسمية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is reliable and authoritative</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هل هي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مدعومه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من قبل مؤسسات ام منظمات؟</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is sponsored by an institution or organization</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ويوفر لك اسم الموقع ادله على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الصلاحيه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A4234D6E-2926-447D-B7A6-604F93C393A4}"/>
              </a:ext>
            </a:extLst>
          </p:cNvPr>
          <p:cNvSpPr txBox="1"/>
          <p:nvPr/>
        </p:nvSpPr>
        <p:spPr>
          <a:xfrm>
            <a:off x="1500189" y="3153751"/>
            <a:ext cx="10477498" cy="1422634"/>
          </a:xfrm>
          <a:prstGeom prst="rect">
            <a:avLst/>
          </a:prstGeom>
          <a:noFill/>
        </p:spPr>
        <p:txBody>
          <a:bodyPr wrap="square">
            <a:spAutoFit/>
          </a:bodyPr>
          <a:lstStyle/>
          <a:p>
            <a:pPr marL="342900" lvl="0" indent="-342900" algn="r" rtl="1">
              <a:lnSpc>
                <a:spcPct val="150000"/>
              </a:lnSpc>
              <a:buClr>
                <a:srgbClr val="FF0000"/>
              </a:buClr>
              <a:buFont typeface="Symbol" panose="05050102010706020507" pitchFamily="18" charset="2"/>
              <a:buChar char=""/>
            </a:pPr>
            <a:r>
              <a:rPr lang="ar-IQ"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المقابلات</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Interviews</a:t>
            </a: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اجراء المقابلات مع الاشخاص ذوو المعرفة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الواسعه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يوفر او يزود البحث بمعلومات جيده جدا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سواءا</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اذا كانت اتصالا هاتفيا او بواسطة البريد الالكتروني . وتجلب لك هذه المقابلات وجهة نظر ورؤية خبير الى عملك الحالي</a:t>
            </a:r>
            <a:r>
              <a:rPr lang="ar-IQ"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E2D64568-E5D4-4B1E-A2E7-255E42D46E0B}"/>
              </a:ext>
            </a:extLst>
          </p:cNvPr>
          <p:cNvSpPr txBox="1"/>
          <p:nvPr/>
        </p:nvSpPr>
        <p:spPr>
          <a:xfrm>
            <a:off x="806054" y="4576385"/>
            <a:ext cx="11220449" cy="1427955"/>
          </a:xfrm>
          <a:prstGeom prst="rect">
            <a:avLst/>
          </a:prstGeom>
          <a:noFill/>
        </p:spPr>
        <p:txBody>
          <a:bodyPr wrap="square">
            <a:spAutoFit/>
          </a:bodyPr>
          <a:lstStyle/>
          <a:p>
            <a:pPr marL="342900" lvl="0" indent="-342900" algn="r" rtl="1">
              <a:lnSpc>
                <a:spcPct val="150000"/>
              </a:lnSpc>
              <a:buClr>
                <a:srgbClr val="FF0000"/>
              </a:buClr>
              <a:buFont typeface="Symbol" panose="05050102010706020507" pitchFamily="18" charset="2"/>
              <a:buChar char=""/>
            </a:pPr>
            <a:r>
              <a:rPr lang="ar-IQ" sz="20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التجربه</a:t>
            </a:r>
            <a:r>
              <a:rPr lang="ar-IQ"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والاختبار او المشاهدات</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Experiment, Test or Observations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ان عملية تجميع البيانات للبحث تكون ثابته في كل الحقول وخصوصا العلوم. فالتجربة تجلب لك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الادله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الاولية الى بحثك وستفسر فرضيتك، وستعطي نتائج الاختبار وستناقش الاثار </a:t>
            </a:r>
            <a:r>
              <a:rPr lang="ar-IQ"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المترتبه</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على هذه النتائج.</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465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A778289-8D52-4A30-BC41-B050E9E685DF}"/>
              </a:ext>
            </a:extLst>
          </p:cNvPr>
          <p:cNvSpPr txBox="1"/>
          <p:nvPr/>
        </p:nvSpPr>
        <p:spPr>
          <a:xfrm>
            <a:off x="214313" y="263262"/>
            <a:ext cx="11630025" cy="6342249"/>
          </a:xfrm>
          <a:prstGeom prst="rect">
            <a:avLst/>
          </a:prstGeom>
          <a:noFill/>
        </p:spPr>
        <p:txBody>
          <a:bodyPr wrap="square">
            <a:spAutoFit/>
          </a:bodyPr>
          <a:lstStyle/>
          <a:p>
            <a:pPr marL="342900" lvl="0" indent="-342900" algn="r" rtl="1">
              <a:lnSpc>
                <a:spcPct val="150000"/>
              </a:lnSpc>
              <a:buClr>
                <a:srgbClr val="FF0000"/>
              </a:buClr>
              <a:buFont typeface="Symbol" panose="05050102010706020507" pitchFamily="18" charset="2"/>
              <a:buChar char=""/>
            </a:pPr>
            <a:r>
              <a:rPr lang="ar-IQ"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الكتاب التجاري</a:t>
            </a:r>
            <a:r>
              <a:rPr lang="en-US" sz="21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Trade Book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 يحتل هذا النوع من الكتب اي مكان في مكتبة الجامعات او الكليات ولكنه موجود في المكتبات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العامه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وقد صممت هذه الكتب للاستهلاك التجاري وليس العلمي ، ونادرا ما تتعامل هذه الكتب مع العمق العلمي للموضوع. وللكتب التجارية اهداف خاصه مثل الطبخ والبستنه وتجارة التحف وغيرها،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ولاتخضع</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هذه الكتب الى الرقابة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الصارمه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والتدقيق لما قبل النشر كالذي تتلقاه الكتب العلمية والجامعية. فعلى سبيل المثال اذا كان الموضوع الذي تبحث عنه هو يخص موضوع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التغذيه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Dieting</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او النظام الغذائي مع التركيز على بدعة الوجبات الغذائية او تقليعة الوجبات الغذائية فانك ستجد الكثير من كتب الوجبات الغذائية في محال بيع الكتب وكذلك في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الشبكه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العنكبوتية. على اي حال مر بها من اجل المناقشات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الجاده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المدعومه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بالبحث الدقيق الذي ستجده من خلال البحث في قواعد بيانات المكتبة.</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Clr>
                <a:srgbClr val="FF0000"/>
              </a:buClr>
              <a:buFont typeface="Symbol" panose="05050102010706020507" pitchFamily="18" charset="2"/>
              <a:buChar char=""/>
            </a:pPr>
            <a:r>
              <a:rPr lang="ar-IQ"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الموسوعات </a:t>
            </a:r>
            <a:r>
              <a:rPr lang="en-US" sz="21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Ensyclopedias</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صممت الموسوعات على اساس انها مسوحات مختصرة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لاشخاص</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معروفين جدا او احداث او اماكن او انجازات . ويمكنك استخدام مثل هذه الموسوعات في البحث الابتدائي للموضوع ولكن يفضل الكثير من المرشدين الذهاب الى خلف هذه الموسوعات من اجل الاستشهاد في الكتب والمجلات العلمية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الرصينه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كما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لانـنــسى</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ان هذه الموسوعات نادرا ما يكون لها منظور حاسم والذي من الممكن ان تحصل عليه من الكتب والمجلات العلمية. لكن هناك بعض الموسوعات </a:t>
            </a:r>
            <a:r>
              <a:rPr lang="ar-IQ"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المتخصصه</a:t>
            </a:r>
            <a:r>
              <a:rPr lang="ar-IQ"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قد يكون لها بعض الاستثناءات كون فيها بعض العمق من قبل العلماء البارزين</a:t>
            </a:r>
            <a:endParaRPr lang="en-US" sz="2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9205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6A74033-E595-4DDB-B7F9-A6EFFED94D5C}"/>
              </a:ext>
            </a:extLst>
          </p:cNvPr>
          <p:cNvPicPr>
            <a:picLocks noChangeAspect="1"/>
          </p:cNvPicPr>
          <p:nvPr/>
        </p:nvPicPr>
        <p:blipFill>
          <a:blip r:embed="rId2"/>
          <a:stretch>
            <a:fillRect/>
          </a:stretch>
        </p:blipFill>
        <p:spPr>
          <a:xfrm>
            <a:off x="385762" y="542926"/>
            <a:ext cx="11658600" cy="3209353"/>
          </a:xfrm>
          <a:prstGeom prst="rect">
            <a:avLst/>
          </a:prstGeom>
        </p:spPr>
      </p:pic>
    </p:spTree>
    <p:extLst>
      <p:ext uri="{BB962C8B-B14F-4D97-AF65-F5344CB8AC3E}">
        <p14:creationId xmlns:p14="http://schemas.microsoft.com/office/powerpoint/2010/main" val="159925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4E3F6AB1-D8AE-41B5-9AA8-F92884168B26}"/>
              </a:ext>
            </a:extLst>
          </p:cNvPr>
          <p:cNvSpPr txBox="1"/>
          <p:nvPr/>
        </p:nvSpPr>
        <p:spPr>
          <a:xfrm>
            <a:off x="106326" y="257206"/>
            <a:ext cx="11979349" cy="6124754"/>
          </a:xfrm>
          <a:prstGeom prst="rect">
            <a:avLst/>
          </a:prstGeom>
          <a:noFill/>
        </p:spPr>
        <p:txBody>
          <a:bodyPr wrap="square">
            <a:spAutoFit/>
          </a:bodyPr>
          <a:lstStyle/>
          <a:p>
            <a:r>
              <a:rPr lang="ar-IQ" sz="2800" dirty="0"/>
              <a:t>•	</a:t>
            </a:r>
            <a:r>
              <a:rPr lang="ar-IQ" sz="2800" b="1" dirty="0">
                <a:solidFill>
                  <a:srgbClr val="FF0000"/>
                </a:solidFill>
                <a:effectLst>
                  <a:outerShdw blurRad="38100" dist="38100" dir="2700000" algn="tl">
                    <a:srgbClr val="000000">
                      <a:alpha val="43137"/>
                    </a:srgbClr>
                  </a:outerShdw>
                </a:effectLst>
              </a:rPr>
              <a:t>جمع المصادر عبر الانترنت </a:t>
            </a:r>
            <a:r>
              <a:rPr lang="en-US" sz="2800" b="1" dirty="0">
                <a:solidFill>
                  <a:srgbClr val="FF0000"/>
                </a:solidFill>
                <a:effectLst>
                  <a:outerShdw blurRad="38100" dist="38100" dir="2700000" algn="tl">
                    <a:srgbClr val="000000">
                      <a:alpha val="43137"/>
                    </a:srgbClr>
                  </a:outerShdw>
                </a:effectLst>
              </a:rPr>
              <a:t>Gathering Sources Online</a:t>
            </a:r>
          </a:p>
          <a:p>
            <a:r>
              <a:rPr lang="en-US" sz="2800" dirty="0"/>
              <a:t>1-</a:t>
            </a:r>
            <a:r>
              <a:rPr lang="ar-IQ" sz="2800" dirty="0"/>
              <a:t>من الأفضل استخدام المواقع </a:t>
            </a:r>
            <a:r>
              <a:rPr lang="en-US" sz="2800" dirty="0"/>
              <a:t>org , </a:t>
            </a:r>
            <a:r>
              <a:rPr lang="en-US" sz="2800" dirty="0" err="1"/>
              <a:t>edu</a:t>
            </a:r>
            <a:r>
              <a:rPr lang="en-US" sz="2800" dirty="0"/>
              <a:t> </a:t>
            </a:r>
            <a:r>
              <a:rPr lang="ar-IQ" sz="2800" dirty="0"/>
              <a:t>وهذه المواقع عادة يتم تطويرها بواسطة المؤسسات التعليمة مثل</a:t>
            </a:r>
            <a:r>
              <a:rPr lang="en-US" sz="2800" dirty="0"/>
              <a:t>Ohio state University (</a:t>
            </a:r>
            <a:r>
              <a:rPr lang="ar-IQ" sz="2800" dirty="0"/>
              <a:t>جامعة ولاية أوهايو ) أو بواسطة منظمات أو مؤسسات مهنية مثل جمعية علم النفس الأمريكية</a:t>
            </a:r>
            <a:r>
              <a:rPr lang="en-US" sz="2800" dirty="0"/>
              <a:t>American </a:t>
            </a:r>
            <a:r>
              <a:rPr lang="en-US" sz="2800" dirty="0" err="1"/>
              <a:t>Physicological</a:t>
            </a:r>
            <a:r>
              <a:rPr lang="en-US" sz="2800" dirty="0"/>
              <a:t> Association.</a:t>
            </a:r>
          </a:p>
          <a:p>
            <a:r>
              <a:rPr lang="ar-IQ" sz="2800" dirty="0"/>
              <a:t>لكن مواقع</a:t>
            </a:r>
            <a:r>
              <a:rPr lang="en-US" sz="2800" dirty="0" err="1"/>
              <a:t>edu</a:t>
            </a:r>
            <a:r>
              <a:rPr lang="en-US" sz="2800" dirty="0"/>
              <a:t> </a:t>
            </a:r>
            <a:r>
              <a:rPr lang="ar-IQ" sz="2800" dirty="0"/>
              <a:t>تتضمن الكثير من المقالات الخاصة بالطلبة والتي تتضمن بعض المعلومات الغير موثوقة . </a:t>
            </a:r>
          </a:p>
          <a:p>
            <a:r>
              <a:rPr lang="ar-IQ" sz="2800" dirty="0"/>
              <a:t>2-مواقع</a:t>
            </a:r>
            <a:r>
              <a:rPr lang="en-US" sz="2800" dirty="0"/>
              <a:t>gov ( </a:t>
            </a:r>
            <a:r>
              <a:rPr lang="ar-IQ" sz="2800" dirty="0"/>
              <a:t>الحكومية </a:t>
            </a:r>
            <a:r>
              <a:rPr lang="en-US" sz="2800" dirty="0"/>
              <a:t>government) </a:t>
            </a:r>
            <a:r>
              <a:rPr lang="ar-IQ" sz="2800" dirty="0"/>
              <a:t>و ( العسكرية</a:t>
            </a:r>
            <a:r>
              <a:rPr lang="en-US" sz="2800" dirty="0"/>
              <a:t>military) </a:t>
            </a:r>
            <a:r>
              <a:rPr lang="ar-IQ" sz="2800" dirty="0"/>
              <a:t>والتي تعتبر من المواقع الموثوق بها ولكنها تنظر بشكل قريب ودقيق إلى أي معلومات تخص السياسة .</a:t>
            </a:r>
          </a:p>
          <a:p>
            <a:r>
              <a:rPr lang="ar-IQ" sz="2800" dirty="0"/>
              <a:t>3-المواقع التجارية.</a:t>
            </a:r>
            <a:r>
              <a:rPr lang="en-US" sz="2800" dirty="0"/>
              <a:t>com)) </a:t>
            </a:r>
            <a:r>
              <a:rPr lang="ar-IQ" sz="2800" dirty="0"/>
              <a:t>يتم تحديث هذه المواقع أو تطويرها بواسطة المؤسسات الرسمية </a:t>
            </a:r>
            <a:r>
              <a:rPr lang="en-US" sz="2800" dirty="0" err="1"/>
              <a:t>forprofit</a:t>
            </a:r>
            <a:r>
              <a:rPr lang="en-US" sz="2800" dirty="0"/>
              <a:t> organization </a:t>
            </a:r>
            <a:r>
              <a:rPr lang="ar-IQ" sz="2800" dirty="0"/>
              <a:t>ويجب أن نضع في الحسبان ما يلي : </a:t>
            </a:r>
          </a:p>
          <a:p>
            <a:r>
              <a:rPr lang="ar-IQ" sz="2800" dirty="0"/>
              <a:t>أ/هي تبيع مساحة إعلانية .</a:t>
            </a:r>
          </a:p>
          <a:p>
            <a:r>
              <a:rPr lang="ar-IQ" sz="2800" dirty="0"/>
              <a:t>ب/</a:t>
            </a:r>
            <a:r>
              <a:rPr lang="ar-IQ" sz="2800" dirty="0" err="1"/>
              <a:t>كثيراًماتأخذ</a:t>
            </a:r>
            <a:r>
              <a:rPr lang="ar-IQ" sz="2800" dirty="0"/>
              <a:t> ثمن منك لجعلك تدخل إلى الملفات</a:t>
            </a:r>
          </a:p>
          <a:p>
            <a:r>
              <a:rPr lang="ar-IQ" sz="2800" dirty="0"/>
              <a:t>ج/ يمكن ان تكون  </a:t>
            </a:r>
            <a:r>
              <a:rPr lang="en-US" sz="2800" dirty="0"/>
              <a:t>Internet Service Provider (ISP) </a:t>
            </a:r>
            <a:r>
              <a:rPr lang="ar-IQ" sz="2800" dirty="0"/>
              <a:t>ويدفع لها الناس لترويج لهم . </a:t>
            </a:r>
          </a:p>
          <a:p>
            <a:r>
              <a:rPr lang="ar-IQ" sz="2800" dirty="0"/>
              <a:t>د/بعض المواقع تحتوي على معلومات جيدة مثالها (المجلات والجرائد المعتمدة أو المحكمة)  استخدم هذه المصادر مع </a:t>
            </a:r>
            <a:r>
              <a:rPr lang="ar-IQ" sz="2800" dirty="0" err="1"/>
              <a:t>التاكد</a:t>
            </a:r>
            <a:r>
              <a:rPr lang="ar-IQ" sz="2800" dirty="0"/>
              <a:t> من </a:t>
            </a:r>
            <a:r>
              <a:rPr lang="ar-IQ" sz="2800" dirty="0" err="1"/>
              <a:t>وثوقيتها</a:t>
            </a:r>
            <a:r>
              <a:rPr lang="ar-IQ" sz="2800" dirty="0"/>
              <a:t>.</a:t>
            </a:r>
          </a:p>
        </p:txBody>
      </p:sp>
    </p:spTree>
    <p:extLst>
      <p:ext uri="{BB962C8B-B14F-4D97-AF65-F5344CB8AC3E}">
        <p14:creationId xmlns:p14="http://schemas.microsoft.com/office/powerpoint/2010/main" val="91136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F6CCCF7-E6D0-4CE5-B63F-8F3B2902F73B}"/>
              </a:ext>
            </a:extLst>
          </p:cNvPr>
          <p:cNvSpPr txBox="1"/>
          <p:nvPr/>
        </p:nvSpPr>
        <p:spPr>
          <a:xfrm>
            <a:off x="276447" y="0"/>
            <a:ext cx="11915553" cy="7017306"/>
          </a:xfrm>
          <a:prstGeom prst="rect">
            <a:avLst/>
          </a:prstGeom>
          <a:noFill/>
        </p:spPr>
        <p:txBody>
          <a:bodyPr wrap="square">
            <a:spAutoFit/>
          </a:bodyPr>
          <a:lstStyle/>
          <a:p>
            <a:r>
              <a:rPr lang="ar-IQ" sz="3000" dirty="0"/>
              <a:t>4-انظر إلى الاسم المهني للكاتب </a:t>
            </a:r>
            <a:r>
              <a:rPr lang="en-US" sz="3000" dirty="0"/>
              <a:t>professional affiliation of the writer</a:t>
            </a:r>
            <a:r>
              <a:rPr lang="ar-IQ" sz="3000" dirty="0"/>
              <a:t>والتي من الممكن أن تراها في صفحات البداية أو من خلال الاتصال بالإيميل . اكتب عن الكاتب في </a:t>
            </a:r>
            <a:r>
              <a:rPr lang="en-US" sz="3000" dirty="0"/>
              <a:t>Amazon . com </a:t>
            </a:r>
            <a:r>
              <a:rPr lang="ar-IQ" sz="3000" dirty="0"/>
              <a:t>لكي ترى الكتب الخاصة به .</a:t>
            </a:r>
          </a:p>
          <a:p>
            <a:r>
              <a:rPr lang="ar-IQ" sz="3000" dirty="0"/>
              <a:t>5- أنظر إلى قائمة المراجع التي ترافق المقالة والتي من الممكن أن تعطيك إشارة عن الطبيعة أو الخلفية العلمية للباحث أو الكاتب . </a:t>
            </a:r>
          </a:p>
          <a:p>
            <a:r>
              <a:rPr lang="ar-IQ" sz="3000" dirty="0"/>
              <a:t>6-توفر مجاميع الدردشة معلومات قيمة . لكن بعض المقالات قد تكون غير مشهورة </a:t>
            </a:r>
            <a:r>
              <a:rPr lang="ar-IQ" sz="3000" dirty="0" err="1"/>
              <a:t>أوغير</a:t>
            </a:r>
            <a:r>
              <a:rPr lang="ar-IQ" sz="3000" dirty="0"/>
              <a:t> منطقية </a:t>
            </a:r>
            <a:r>
              <a:rPr lang="ar-IQ" sz="3000" dirty="0" err="1"/>
              <a:t>ولايوجد</a:t>
            </a:r>
            <a:r>
              <a:rPr lang="ar-IQ" sz="3000" dirty="0"/>
              <a:t> تدعيم </a:t>
            </a:r>
            <a:r>
              <a:rPr lang="ar-IQ" sz="3000" dirty="0" err="1"/>
              <a:t>لأرائها</a:t>
            </a:r>
            <a:r>
              <a:rPr lang="ar-IQ" sz="3000" dirty="0"/>
              <a:t> .</a:t>
            </a:r>
          </a:p>
          <a:p>
            <a:r>
              <a:rPr lang="ar-IQ" sz="3000" dirty="0"/>
              <a:t>7- أنظر إلى الجداول الزمنية للموقع , تحقق من تاريخ المنشور وكم مرة تم تحديث المعلومات هذه .</a:t>
            </a:r>
          </a:p>
          <a:p>
            <a:r>
              <a:rPr lang="ar-IQ" sz="3000" dirty="0"/>
              <a:t>8- استخدام </a:t>
            </a:r>
            <a:r>
              <a:rPr lang="en-US" sz="3000" dirty="0"/>
              <a:t>Treat-email message </a:t>
            </a:r>
            <a:r>
              <a:rPr lang="ar-IQ" sz="3000" dirty="0"/>
              <a:t>وهو مشابه لمواقع الدردشة .</a:t>
            </a:r>
          </a:p>
          <a:p>
            <a:r>
              <a:rPr lang="ar-IQ" sz="3000" dirty="0"/>
              <a:t>9- تعلم كيف تميز بين المواقع المختلفة على صفحات الشبكة العنكبوتية مثل صفحات المرافعات ,الصفحات الشخصية , صفحات المعلومات , صفحات العمل والإعلانات .</a:t>
            </a:r>
          </a:p>
          <a:p>
            <a:r>
              <a:rPr lang="ar-IQ" sz="3000" dirty="0"/>
              <a:t>من الممكن البحث عن ذلك في موقع </a:t>
            </a:r>
            <a:r>
              <a:rPr lang="en-US" sz="3000" dirty="0"/>
              <a:t>http://Library. Uaf.edu </a:t>
            </a:r>
          </a:p>
          <a:p>
            <a:r>
              <a:rPr lang="en-US" sz="3000" dirty="0"/>
              <a:t>10 -</a:t>
            </a:r>
            <a:r>
              <a:rPr lang="ar-IQ" sz="3000" dirty="0"/>
              <a:t>إذا كانت مهارتك عالية في استخدام الشبكة العنكبوتية قد تستطيع تحديد صلاحية المواقع , لكن لغرض المساعدة في ذلك من الممكن أن تزور هذا الموقع </a:t>
            </a:r>
            <a:r>
              <a:rPr lang="en-US" sz="3000" dirty="0"/>
              <a:t>http://www.victualsnlt.com</a:t>
            </a:r>
          </a:p>
        </p:txBody>
      </p:sp>
    </p:spTree>
    <p:extLst>
      <p:ext uri="{BB962C8B-B14F-4D97-AF65-F5344CB8AC3E}">
        <p14:creationId xmlns:p14="http://schemas.microsoft.com/office/powerpoint/2010/main" val="69914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15000"/>
          </a:srgb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1035D0-912C-45E0-8DD0-40D2AB91B794}"/>
              </a:ext>
            </a:extLst>
          </p:cNvPr>
          <p:cNvSpPr>
            <a:spLocks noGrp="1"/>
          </p:cNvSpPr>
          <p:nvPr>
            <p:ph type="title"/>
          </p:nvPr>
        </p:nvSpPr>
        <p:spPr>
          <a:xfrm>
            <a:off x="838200" y="801393"/>
            <a:ext cx="10515600" cy="1325563"/>
          </a:xfrm>
        </p:spPr>
        <p:txBody>
          <a:bodyPr>
            <a:normAutofit fontScale="90000"/>
          </a:bodyPr>
          <a:lstStyle/>
          <a:p>
            <a:r>
              <a:rPr lang="ar-IQ" b="1" u="sng" dirty="0">
                <a:solidFill>
                  <a:srgbClr val="C00000"/>
                </a:solidFill>
                <a:effectLst>
                  <a:outerShdw blurRad="38100" dist="38100" dir="2700000" algn="tl">
                    <a:srgbClr val="000000">
                      <a:alpha val="43137"/>
                    </a:srgbClr>
                  </a:outerShdw>
                </a:effectLst>
              </a:rPr>
              <a:t>البحـــــــــــــــــث والدراســـــــــــــــــــــــة </a:t>
            </a:r>
            <a:br>
              <a:rPr lang="ar-IQ" dirty="0"/>
            </a:br>
            <a:r>
              <a:rPr lang="ar-IQ" sz="2700" b="1" dirty="0"/>
              <a:t>البحث في اللغة هو الحفر والتنقيب، والبحث في الاصطلاح يعني استخراج حقيقة علمية والبحث عنها, ويتم ذلك من خلال فهم طرائق المنهج العلمي، حيث يتم حل المشكلة وفقا لطريقة علمية</a:t>
            </a:r>
            <a:br>
              <a:rPr lang="ar-IQ" sz="2700" b="1" dirty="0"/>
            </a:br>
            <a:r>
              <a:rPr lang="ar-IQ" sz="2700" b="1" dirty="0"/>
              <a:t>أما بالنسبة لمصطلح الدراسة يعني قراءة الكتب وفهمها وحفظها لتعود بالفائدة على الدارس من داخل ذاته، حيث تقوم الدراسة بإثراء ذهنه وتعود بالنفع عليه في زيادة معلوماته، أما بالنسبة لنتيجة البحث فلا تعود بالنفع بالدرجة الأولى على الباحث كما في الدراسة بل تعود النتيجة على الباحث وعلى العلم والمجتمع يزيد من معدل تطور وتقدم المجتمع بسبب كثرة الأبحاث العلمية المعمولة بها.</a:t>
            </a:r>
            <a:br>
              <a:rPr lang="ar-IQ" sz="2700" b="1" dirty="0"/>
            </a:br>
            <a:endParaRPr lang="ar-IQ" sz="2700" b="1" dirty="0"/>
          </a:p>
        </p:txBody>
      </p:sp>
      <p:sp>
        <p:nvSpPr>
          <p:cNvPr id="3" name="عنصر نائب للمحتوى 2">
            <a:extLst>
              <a:ext uri="{FF2B5EF4-FFF2-40B4-BE49-F238E27FC236}">
                <a16:creationId xmlns:a16="http://schemas.microsoft.com/office/drawing/2014/main" id="{807A071F-0DD8-4F12-B75E-DD1F7C5CECF9}"/>
              </a:ext>
            </a:extLst>
          </p:cNvPr>
          <p:cNvSpPr>
            <a:spLocks noGrp="1"/>
          </p:cNvSpPr>
          <p:nvPr>
            <p:ph idx="1"/>
          </p:nvPr>
        </p:nvSpPr>
        <p:spPr>
          <a:xfrm>
            <a:off x="838200" y="2648744"/>
            <a:ext cx="10515600" cy="4351338"/>
          </a:xfrm>
        </p:spPr>
        <p:txBody>
          <a:bodyPr>
            <a:normAutofit lnSpcReduction="10000"/>
          </a:bodyPr>
          <a:lstStyle/>
          <a:p>
            <a:r>
              <a:rPr lang="ar-IQ" dirty="0"/>
              <a:t>إن العديد من الأشخاص والباحثون يؤكدون أن هناك العديد من التدخل بالمفهوم ما بين البحث والدراسة, فالبعض يقول أن البحث هو الدراسة ولا اختلاف بين البحث والدراسة والآخر يقول أن هناك اختلاف واضح بين مفهوم البحث ومفهوم الدراسة, والواضح أنه هناك خلط وتداخل بين مفهوميّ البحث والدراسة في ميدان البحث العلمي. </a:t>
            </a:r>
          </a:p>
          <a:p>
            <a:r>
              <a:rPr lang="ar-IQ" b="1" dirty="0">
                <a:solidFill>
                  <a:srgbClr val="FF0000"/>
                </a:solidFill>
              </a:rPr>
              <a:t>فالبحث العلمي عبارة عن عمل ميداني تقوم من خلال هذا العمل بجمع معلومات وبيانات من أفراد المجتمع أو العينة بشكل مباشر,</a:t>
            </a:r>
            <a:r>
              <a:rPr lang="ar-IQ" dirty="0"/>
              <a:t> </a:t>
            </a:r>
          </a:p>
          <a:p>
            <a:r>
              <a:rPr lang="ar-IQ" b="1" dirty="0">
                <a:solidFill>
                  <a:srgbClr val="0070C0"/>
                </a:solidFill>
              </a:rPr>
              <a:t>و الدراسة تقوم على جمع بيانات من بعض أنواع الكتب أو الدوريات والنشرات الرسمية وبعض المصادر العلمية الأخرى</a:t>
            </a:r>
          </a:p>
          <a:p>
            <a:r>
              <a:rPr lang="ar-IQ" dirty="0"/>
              <a:t>يعني بمعنى آخر </a:t>
            </a:r>
            <a:r>
              <a:rPr lang="ar-IQ" b="1" dirty="0">
                <a:solidFill>
                  <a:srgbClr val="FF0000"/>
                </a:solidFill>
              </a:rPr>
              <a:t>الدراسة تكون عبارة عن نشاط علمي بشكل نظري</a:t>
            </a:r>
            <a:r>
              <a:rPr lang="ar-IQ" dirty="0"/>
              <a:t>، </a:t>
            </a:r>
            <a:r>
              <a:rPr lang="ar-IQ" b="1" dirty="0">
                <a:solidFill>
                  <a:srgbClr val="92D050"/>
                </a:solidFill>
                <a:effectLst>
                  <a:outerShdw blurRad="38100" dist="38100" dir="2700000" algn="tl">
                    <a:srgbClr val="000000">
                      <a:alpha val="43137"/>
                    </a:srgbClr>
                  </a:outerShdw>
                </a:effectLst>
              </a:rPr>
              <a:t>والبحث هو الاستقصاء وبذل جهد معين في البحث بموضوع معين، حيث يكون هذا البحث ثمرة ونتيجة جهد متواصل،</a:t>
            </a:r>
            <a:r>
              <a:rPr lang="ar-IQ" dirty="0"/>
              <a:t>،</a:t>
            </a:r>
          </a:p>
        </p:txBody>
      </p:sp>
    </p:spTree>
    <p:extLst>
      <p:ext uri="{BB962C8B-B14F-4D97-AF65-F5344CB8AC3E}">
        <p14:creationId xmlns:p14="http://schemas.microsoft.com/office/powerpoint/2010/main" val="150094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alpha val="14000"/>
          </a:srgb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EA38F18-C38A-45EA-B5F0-9A059A509DF6}"/>
              </a:ext>
            </a:extLst>
          </p:cNvPr>
          <p:cNvSpPr txBox="1"/>
          <p:nvPr/>
        </p:nvSpPr>
        <p:spPr>
          <a:xfrm>
            <a:off x="219740" y="0"/>
            <a:ext cx="11972260" cy="6494085"/>
          </a:xfrm>
          <a:prstGeom prst="rect">
            <a:avLst/>
          </a:prstGeom>
          <a:noFill/>
        </p:spPr>
        <p:txBody>
          <a:bodyPr wrap="square">
            <a:spAutoFit/>
          </a:bodyPr>
          <a:lstStyle/>
          <a:p>
            <a:r>
              <a:rPr lang="ar-IQ" dirty="0"/>
              <a:t>•	</a:t>
            </a:r>
            <a:r>
              <a:rPr lang="ar-IQ" sz="2600" dirty="0"/>
              <a:t>استخدام محركات البحث </a:t>
            </a:r>
            <a:r>
              <a:rPr lang="en-US" sz="2600" dirty="0"/>
              <a:t>Using a search engine:-</a:t>
            </a:r>
          </a:p>
          <a:p>
            <a:r>
              <a:rPr lang="ar-IQ" sz="2600" dirty="0"/>
              <a:t>من المحتمل أن يكون لنا محرك بحث مفضل وتعرف كيف تستخدمه ولكن في هذا الفصل سنركز على أنواع المحركات وطريقة عملها وتذكر </a:t>
            </a:r>
            <a:r>
              <a:rPr lang="ar-IQ" sz="2600" dirty="0" err="1"/>
              <a:t>دائماًأن</a:t>
            </a:r>
            <a:r>
              <a:rPr lang="ar-IQ" sz="2600" dirty="0"/>
              <a:t> محركات البحث هذه قابلة للتغير وقد تضاف أنواع جديدة وأخرى تختفي ولا يمكننا الجزم بأهمية استخدام محركات البحث التعليمية </a:t>
            </a:r>
            <a:r>
              <a:rPr lang="en-US" sz="2600" dirty="0"/>
              <a:t>Educational search Engine </a:t>
            </a:r>
            <a:r>
              <a:rPr lang="ar-IQ" sz="2600" dirty="0"/>
              <a:t>من حيث تقديمها للمقالات التي لها أساس علمي وليس تجاري.</a:t>
            </a:r>
          </a:p>
          <a:p>
            <a:r>
              <a:rPr lang="ar-IQ" sz="2600" dirty="0"/>
              <a:t>استخدام تعابير الـــ </a:t>
            </a:r>
            <a:r>
              <a:rPr lang="en-US" sz="2600" dirty="0"/>
              <a:t>Boolean </a:t>
            </a:r>
            <a:r>
              <a:rPr lang="ar-IQ" sz="2600" dirty="0"/>
              <a:t>استخدم'</a:t>
            </a:r>
            <a:r>
              <a:rPr lang="en-US" sz="2600" dirty="0"/>
              <a:t>NOT' , 'AND' , 'OR':-</a:t>
            </a:r>
          </a:p>
          <a:p>
            <a:r>
              <a:rPr lang="ar-IQ" sz="2600" dirty="0"/>
              <a:t>عندما نستخدم الكلمات المفتاحية </a:t>
            </a:r>
            <a:r>
              <a:rPr lang="en-US" sz="2600" dirty="0"/>
              <a:t>Key words </a:t>
            </a:r>
            <a:r>
              <a:rPr lang="ar-IQ" sz="2600" dirty="0"/>
              <a:t>لتحديد المصادر فإننا نقوم بإدخال الكلمات المفتاحية والتعابير </a:t>
            </a:r>
            <a:r>
              <a:rPr lang="en-US" sz="2600" dirty="0"/>
              <a:t>Phrases </a:t>
            </a:r>
            <a:r>
              <a:rPr lang="ar-IQ" sz="2600" dirty="0"/>
              <a:t>في الحقل الخاص بالبحث في محركات البحث أو في قاعدة البيانات وذلك للمساعدة في تقليل النتائج </a:t>
            </a:r>
            <a:r>
              <a:rPr lang="ar-IQ" sz="2600" dirty="0" err="1"/>
              <a:t>المستحصلة</a:t>
            </a:r>
            <a:r>
              <a:rPr lang="ar-IQ" sz="2600" dirty="0"/>
              <a:t> (حصر النتائج) ,فالكلمات المفتاحية تعتبر كواصفات     أو هي عبارة عن كلمات تعريفية لمصدر العنوان الرئيسي أو المصطلحات التي يستخدمها الباحث </a:t>
            </a:r>
            <a:r>
              <a:rPr lang="ar-IQ" sz="2600" dirty="0" err="1"/>
              <a:t>كدﻻلة</a:t>
            </a:r>
            <a:r>
              <a:rPr lang="ar-IQ" sz="2600" dirty="0"/>
              <a:t> . </a:t>
            </a:r>
          </a:p>
          <a:p>
            <a:r>
              <a:rPr lang="ar-IQ" sz="2600" dirty="0"/>
              <a:t>إن انتقاء الكلمات المفتاحية التي لها علاقة بموضوع البحث تساعدك في تصنيف حلقة أو نتائج البحث . ولغرض جعل الكلمات المفتاحية البحثية أكثر كفاءة يمكن استخدام الكلمات المفتاحية </a:t>
            </a:r>
            <a:r>
              <a:rPr lang="ar-IQ" sz="2600" dirty="0" err="1"/>
              <a:t>الدﻻلية</a:t>
            </a:r>
            <a:r>
              <a:rPr lang="en-US" sz="2600" dirty="0"/>
              <a:t>Guided key words </a:t>
            </a:r>
            <a:r>
              <a:rPr lang="ar-IQ" sz="2600" dirty="0"/>
              <a:t>مثل الناشر ، أسم الباحث ، العنوان ، ..... الخ . كذلك يمكن الجمع بين عناصر البحث بإضافة مصطلحات المجموعة </a:t>
            </a:r>
            <a:r>
              <a:rPr lang="en-US" sz="2600" dirty="0"/>
              <a:t>Group terms </a:t>
            </a:r>
            <a:r>
              <a:rPr lang="ar-IQ" sz="2600" dirty="0"/>
              <a:t>حيوان أو نبات ....الخ . كما يمكننا استخدام الفهارس المخصصة</a:t>
            </a:r>
            <a:r>
              <a:rPr lang="en-US" sz="2600" dirty="0"/>
              <a:t>Selected indexes</a:t>
            </a:r>
            <a:r>
              <a:rPr lang="ar-IQ" sz="2600" dirty="0"/>
              <a:t>أو محركات البحث المتقدم حيث إن هذه الأدوات الموجودة في محركات البحث تضيق عملية البحث . </a:t>
            </a:r>
          </a:p>
          <a:p>
            <a:r>
              <a:rPr lang="ar-IQ" sz="2600" dirty="0"/>
              <a:t>كما يمكن استخدام مدى معين من النشر بين 2009-2011 أو 2001-2006</a:t>
            </a:r>
          </a:p>
        </p:txBody>
      </p:sp>
    </p:spTree>
    <p:extLst>
      <p:ext uri="{BB962C8B-B14F-4D97-AF65-F5344CB8AC3E}">
        <p14:creationId xmlns:p14="http://schemas.microsoft.com/office/powerpoint/2010/main" val="146934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5304E78-69F0-4B29-9C1D-F4A9CB4A048D}"/>
              </a:ext>
            </a:extLst>
          </p:cNvPr>
          <p:cNvSpPr txBox="1"/>
          <p:nvPr/>
        </p:nvSpPr>
        <p:spPr>
          <a:xfrm>
            <a:off x="191386" y="0"/>
            <a:ext cx="12000614" cy="7048083"/>
          </a:xfrm>
          <a:prstGeom prst="rect">
            <a:avLst/>
          </a:prstGeom>
          <a:noFill/>
        </p:spPr>
        <p:txBody>
          <a:bodyPr wrap="square">
            <a:spAutoFit/>
          </a:bodyPr>
          <a:lstStyle/>
          <a:p>
            <a:r>
              <a:rPr lang="ar-IQ" dirty="0"/>
              <a:t>•</a:t>
            </a:r>
            <a:r>
              <a:rPr lang="ar-IQ" sz="3200" dirty="0"/>
              <a:t>	</a:t>
            </a:r>
            <a:r>
              <a:rPr lang="ar-IQ" sz="3000" dirty="0"/>
              <a:t>محركات دليل الموضوع </a:t>
            </a:r>
            <a:r>
              <a:rPr lang="en-US" sz="3000" dirty="0"/>
              <a:t>Subject directory search Engines :-</a:t>
            </a:r>
          </a:p>
          <a:p>
            <a:r>
              <a:rPr lang="ar-IQ" sz="3000" dirty="0"/>
              <a:t>يتم تجميع وفهرست هذه المحركات بشرياً ويتم في هذه المحركات إرشادك إلى مناطق عامة ثم تنقسم إلى أنواع أخرى متخصصة. اختياراتك هي التي تسيطر على القائمة ومن هذه المحركات:</a:t>
            </a:r>
          </a:p>
          <a:p>
            <a:r>
              <a:rPr lang="en-US" sz="3000" dirty="0"/>
              <a:t>Yahoo              http://www.yahoo.com</a:t>
            </a:r>
          </a:p>
          <a:p>
            <a:r>
              <a:rPr lang="ar-IQ" sz="3000" dirty="0"/>
              <a:t>بالنسبة إلى</a:t>
            </a:r>
            <a:r>
              <a:rPr lang="en-US" sz="3000" dirty="0"/>
              <a:t>yahoo</a:t>
            </a:r>
            <a:r>
              <a:rPr lang="ar-IQ" sz="3000" dirty="0"/>
              <a:t>هو من محركات البحث التي تستخدم دليل الموضوع ويقوم بترتيب البحث حسب الموضوع , ويعطي شرحاً لكل موضوع يتم بحثه .</a:t>
            </a:r>
          </a:p>
          <a:p>
            <a:r>
              <a:rPr lang="ar-IQ" sz="3000" dirty="0"/>
              <a:t>•	محركات البحث التعليمية</a:t>
            </a:r>
            <a:r>
              <a:rPr lang="en-US" sz="3000" dirty="0"/>
              <a:t>Educational search engine: -</a:t>
            </a:r>
          </a:p>
          <a:p>
            <a:r>
              <a:rPr lang="ar-IQ" sz="3000" dirty="0"/>
              <a:t>تزود محركات البحث هذه بمؤشرات المواضيع لمختلف التخصصات لا سيما (التخصصات الإنسانية والعلمية) والمواضيع الفرعية التي تأتي تحت هذا العنوان الرئيسي مثل (</a:t>
            </a:r>
            <a:r>
              <a:rPr lang="en-US" sz="3000" dirty="0"/>
              <a:t>Biochemistry , Literature , history  </a:t>
            </a:r>
            <a:r>
              <a:rPr lang="ar-IQ" sz="3000" dirty="0"/>
              <a:t>وغيرها ) جرب بعض هذه المواقع والتي ستأخذك إلى مواد أكاديمية بدون لافتات إعلانية تجارية والتي تظهر بشكل غير متوقع في محركات البحث الأخرى .</a:t>
            </a:r>
          </a:p>
          <a:p>
            <a:pPr algn="l" rtl="0"/>
            <a:r>
              <a:rPr lang="en-US" sz="3000" dirty="0"/>
              <a:t>Library of congress :http://www.loc.gov/index.html</a:t>
            </a:r>
          </a:p>
          <a:p>
            <a:pPr algn="l" rtl="0"/>
            <a:r>
              <a:rPr lang="en-US" sz="3000" dirty="0"/>
              <a:t>Scout select : http://scout.cs.wise.edu/projects/index.php</a:t>
            </a:r>
          </a:p>
          <a:p>
            <a:pPr algn="l" rtl="0"/>
            <a:r>
              <a:rPr lang="en-US" sz="3000" dirty="0" err="1"/>
              <a:t>Bubl</a:t>
            </a:r>
            <a:r>
              <a:rPr lang="en-US" sz="3000" dirty="0"/>
              <a:t> link: http://bubl.ac.uk/</a:t>
            </a:r>
          </a:p>
        </p:txBody>
      </p:sp>
    </p:spTree>
    <p:extLst>
      <p:ext uri="{BB962C8B-B14F-4D97-AF65-F5344CB8AC3E}">
        <p14:creationId xmlns:p14="http://schemas.microsoft.com/office/powerpoint/2010/main" val="396099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C37A5ED-D5F7-477F-B7E8-FDD6840F857B}"/>
              </a:ext>
            </a:extLst>
          </p:cNvPr>
          <p:cNvSpPr txBox="1"/>
          <p:nvPr/>
        </p:nvSpPr>
        <p:spPr>
          <a:xfrm>
            <a:off x="343786" y="0"/>
            <a:ext cx="11504428" cy="7263527"/>
          </a:xfrm>
          <a:prstGeom prst="rect">
            <a:avLst/>
          </a:prstGeom>
          <a:noFill/>
        </p:spPr>
        <p:txBody>
          <a:bodyPr wrap="square">
            <a:spAutoFit/>
          </a:bodyPr>
          <a:lstStyle/>
          <a:p>
            <a:r>
              <a:rPr lang="ar-IQ" dirty="0"/>
              <a:t>•	</a:t>
            </a:r>
            <a:r>
              <a:rPr lang="ar-IQ" sz="2800" dirty="0"/>
              <a:t>البحث عن المقالات والمجلات العلمية :-</a:t>
            </a:r>
          </a:p>
          <a:p>
            <a:r>
              <a:rPr lang="ar-IQ" sz="2800" dirty="0"/>
              <a:t>يساعد الانترنت في البحث عن المجلات العلمية والمجلات الأخرى ويمكن البحث عن المجلات العلمية بثلاث طرق :</a:t>
            </a:r>
          </a:p>
          <a:p>
            <a:r>
              <a:rPr lang="ar-IQ" sz="2800" dirty="0"/>
              <a:t>1-ادخل على محرك البحث الذي تفضله واستخدم الكلمات المفتاحية الخاصة بالمجلات+ مع اسم الموضوع الذي تبحث عنه , فمثلاً دخل أحد الطلاب على محرك البحث</a:t>
            </a:r>
            <a:r>
              <a:rPr lang="en-US" sz="2800" dirty="0"/>
              <a:t>Alta vista </a:t>
            </a:r>
            <a:r>
              <a:rPr lang="ar-IQ" sz="2800" dirty="0"/>
              <a:t>واستخدم الكلمات المفتاحية للبحث عن المجلات+</a:t>
            </a:r>
            <a:r>
              <a:rPr lang="en-US" sz="2800" dirty="0"/>
              <a:t>Fitness </a:t>
            </a:r>
            <a:r>
              <a:rPr lang="ar-IQ" sz="2800" dirty="0"/>
              <a:t>اللياقة البدنية . وقد حصل على 20 مجلة وكراسة لموضوع </a:t>
            </a:r>
            <a:r>
              <a:rPr lang="en-US" sz="2800" dirty="0"/>
              <a:t>Fitness .</a:t>
            </a:r>
          </a:p>
          <a:p>
            <a:r>
              <a:rPr lang="en-US" sz="2800" dirty="0"/>
              <a:t>2-</a:t>
            </a:r>
            <a:r>
              <a:rPr lang="ar-IQ" sz="2800" dirty="0"/>
              <a:t>ادخل على محركات البحث الخاصة بدليل الموضوع , وعلى سبيل المثال أحد الطلبة اختار العلوم الاجتماعية من مفاتيح الدليل وضغط على اختيار , واختار موضوع </a:t>
            </a:r>
            <a:r>
              <a:rPr lang="en-US" sz="2800" dirty="0"/>
              <a:t>Sociology </a:t>
            </a:r>
            <a:r>
              <a:rPr lang="ar-IQ" sz="2800" dirty="0"/>
              <a:t>ثم اختار المجلات وحصل على مجموعة من المجلات التي تخص الموضوع .</a:t>
            </a:r>
          </a:p>
          <a:p>
            <a:r>
              <a:rPr lang="ar-IQ" sz="2800" dirty="0"/>
              <a:t>3-إذا كنت تعرف اسم المجلة فاذهب إلى محرك البحث لتضع كلمة الاستعلام الرئيسية مثل</a:t>
            </a:r>
            <a:r>
              <a:rPr lang="en-US" sz="2800" dirty="0"/>
              <a:t>Psychology </a:t>
            </a:r>
            <a:r>
              <a:rPr lang="ar-IQ" sz="2800" dirty="0"/>
              <a:t>والتي ستربطك مباشرة مع المجلة التي تخص علم النفس المرتبطة بهذا الاسم .</a:t>
            </a:r>
          </a:p>
          <a:p>
            <a:pPr algn="l" rtl="0"/>
            <a:r>
              <a:rPr lang="en-US" sz="2800" dirty="0"/>
              <a:t>Online magazines :</a:t>
            </a:r>
          </a:p>
          <a:p>
            <a:pPr algn="l" rtl="0"/>
            <a:r>
              <a:rPr lang="en-US" sz="2800" dirty="0"/>
              <a:t>http:// magazines-directory.com/</a:t>
            </a:r>
          </a:p>
          <a:p>
            <a:pPr algn="l" rtl="0"/>
            <a:r>
              <a:rPr lang="en-US" sz="2800" dirty="0"/>
              <a:t>http://www.highbeam.com</a:t>
            </a:r>
          </a:p>
          <a:p>
            <a:pPr algn="l" rtl="0"/>
            <a:r>
              <a:rPr lang="en-US" sz="2800" dirty="0"/>
              <a:t>http://pathfinder.com</a:t>
            </a:r>
          </a:p>
          <a:p>
            <a:endParaRPr lang="en-US" dirty="0"/>
          </a:p>
        </p:txBody>
      </p:sp>
    </p:spTree>
    <p:extLst>
      <p:ext uri="{BB962C8B-B14F-4D97-AF65-F5344CB8AC3E}">
        <p14:creationId xmlns:p14="http://schemas.microsoft.com/office/powerpoint/2010/main" val="21992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57F0440-8DF0-4F21-96A8-8E22463D53BC}"/>
              </a:ext>
            </a:extLst>
          </p:cNvPr>
          <p:cNvPicPr>
            <a:picLocks noChangeAspect="1"/>
          </p:cNvPicPr>
          <p:nvPr/>
        </p:nvPicPr>
        <p:blipFill rotWithShape="1">
          <a:blip r:embed="rId2"/>
          <a:srcRect r="28281"/>
          <a:stretch/>
        </p:blipFill>
        <p:spPr>
          <a:xfrm>
            <a:off x="-1" y="1673"/>
            <a:ext cx="11972925" cy="6854653"/>
          </a:xfrm>
          <a:prstGeom prst="rect">
            <a:avLst/>
          </a:prstGeom>
        </p:spPr>
      </p:pic>
    </p:spTree>
    <p:extLst>
      <p:ext uri="{BB962C8B-B14F-4D97-AF65-F5344CB8AC3E}">
        <p14:creationId xmlns:p14="http://schemas.microsoft.com/office/powerpoint/2010/main" val="1332445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21FE26D-DAB4-49E2-9E6C-2F04D2D9FCF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126848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31D781-DDF6-4D81-B54A-365F4AFEA16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1559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A431A6A-5075-447A-89DB-EAEC1BB3E9E7}"/>
              </a:ext>
            </a:extLst>
          </p:cNvPr>
          <p:cNvPicPr>
            <a:picLocks noChangeAspect="1"/>
          </p:cNvPicPr>
          <p:nvPr/>
        </p:nvPicPr>
        <p:blipFill>
          <a:blip r:embed="rId2"/>
          <a:stretch>
            <a:fillRect/>
          </a:stretch>
        </p:blipFill>
        <p:spPr>
          <a:xfrm>
            <a:off x="0" y="3347"/>
            <a:ext cx="12192000" cy="6854653"/>
          </a:xfrm>
          <a:prstGeom prst="rect">
            <a:avLst/>
          </a:prstGeom>
        </p:spPr>
      </p:pic>
    </p:spTree>
    <p:extLst>
      <p:ext uri="{BB962C8B-B14F-4D97-AF65-F5344CB8AC3E}">
        <p14:creationId xmlns:p14="http://schemas.microsoft.com/office/powerpoint/2010/main" val="328723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6000"/>
          </a:schemeClr>
        </a:solidFill>
        <a:effectLst/>
      </p:bgPr>
    </p:bg>
    <p:spTree>
      <p:nvGrpSpPr>
        <p:cNvPr id="1" name=""/>
        <p:cNvGrpSpPr/>
        <p:nvPr/>
      </p:nvGrpSpPr>
      <p:grpSpPr>
        <a:xfrm>
          <a:off x="0" y="0"/>
          <a:ext cx="0" cy="0"/>
          <a:chOff x="0" y="0"/>
          <a:chExt cx="0" cy="0"/>
        </a:xfrm>
      </p:grpSpPr>
      <p:graphicFrame>
        <p:nvGraphicFramePr>
          <p:cNvPr id="3" name="جدول 2">
            <a:extLst>
              <a:ext uri="{FF2B5EF4-FFF2-40B4-BE49-F238E27FC236}">
                <a16:creationId xmlns:a16="http://schemas.microsoft.com/office/drawing/2014/main" id="{5A26EFC9-F131-4B28-A84E-7C4A5E3AFDEC}"/>
              </a:ext>
            </a:extLst>
          </p:cNvPr>
          <p:cNvGraphicFramePr>
            <a:graphicFrameLocks noGrp="1"/>
          </p:cNvGraphicFramePr>
          <p:nvPr>
            <p:extLst>
              <p:ext uri="{D42A27DB-BD31-4B8C-83A1-F6EECF244321}">
                <p14:modId xmlns:p14="http://schemas.microsoft.com/office/powerpoint/2010/main" val="2373711255"/>
              </p:ext>
            </p:extLst>
          </p:nvPr>
        </p:nvGraphicFramePr>
        <p:xfrm>
          <a:off x="1" y="1"/>
          <a:ext cx="12172949" cy="6643690"/>
        </p:xfrm>
        <a:graphic>
          <a:graphicData uri="http://schemas.openxmlformats.org/drawingml/2006/table">
            <a:tbl>
              <a:tblPr rtl="1" firstRow="1" firstCol="1" bandRow="1"/>
              <a:tblGrid>
                <a:gridCol w="4168335">
                  <a:extLst>
                    <a:ext uri="{9D8B030D-6E8A-4147-A177-3AD203B41FA5}">
                      <a16:colId xmlns:a16="http://schemas.microsoft.com/office/drawing/2014/main" val="1875713507"/>
                    </a:ext>
                  </a:extLst>
                </a:gridCol>
                <a:gridCol w="3835672">
                  <a:extLst>
                    <a:ext uri="{9D8B030D-6E8A-4147-A177-3AD203B41FA5}">
                      <a16:colId xmlns:a16="http://schemas.microsoft.com/office/drawing/2014/main" val="2752628120"/>
                    </a:ext>
                  </a:extLst>
                </a:gridCol>
                <a:gridCol w="4168942">
                  <a:extLst>
                    <a:ext uri="{9D8B030D-6E8A-4147-A177-3AD203B41FA5}">
                      <a16:colId xmlns:a16="http://schemas.microsoft.com/office/drawing/2014/main" val="4245741814"/>
                    </a:ext>
                  </a:extLst>
                </a:gridCol>
              </a:tblGrid>
              <a:tr h="300523">
                <a:tc gridSpan="2">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الورقة البحثية </a:t>
                      </a:r>
                      <a:r>
                        <a:rPr lang="ar-IQ"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القصيره</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Term Paper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بحث التخرج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Final Bachlor Thesis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40414"/>
                  </a:ext>
                </a:extLst>
              </a:tr>
              <a:tr h="637033">
                <a:tc>
                  <a:txBody>
                    <a:bodyPr/>
                    <a:lstStyle/>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نظري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Theoretical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تطبيقي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Applied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نظري تطبيقي او عملي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Theoretical, applied, or a project type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055864"/>
                  </a:ext>
                </a:extLst>
              </a:tr>
              <a:tr h="308468">
                <a:tc gridSpan="3">
                  <a:txBody>
                    <a:bodyPr/>
                    <a:lstStyle/>
                    <a:p>
                      <a:pPr algn="ctr" rtl="1">
                        <a:lnSpc>
                          <a:spcPct val="150000"/>
                        </a:lnSpc>
                      </a:pPr>
                      <a:r>
                        <a:rPr lang="ar-IQ" sz="1400" b="1" dirty="0">
                          <a:solidFill>
                            <a:srgbClr val="FF0000"/>
                          </a:solidFill>
                          <a:effectLst/>
                          <a:latin typeface="Calibri" panose="020F0502020204030204" pitchFamily="34" charset="0"/>
                          <a:ea typeface="Calibri" panose="020F0502020204030204" pitchFamily="34" charset="0"/>
                          <a:cs typeface="Arabic Typesetting" panose="03020402040406030203" pitchFamily="66" charset="-78"/>
                        </a:rPr>
                        <a:t>نطاق الاوراق البحثية </a:t>
                      </a:r>
                      <a:r>
                        <a:rPr lang="en-US" sz="1400" b="1" dirty="0">
                          <a:solidFill>
                            <a:srgbClr val="FF0000"/>
                          </a:solidFill>
                          <a:effectLst/>
                          <a:latin typeface="Arabic Typesetting" panose="03020402040406030203" pitchFamily="66" charset="-78"/>
                          <a:ea typeface="Calibri" panose="020F0502020204030204" pitchFamily="34" charset="0"/>
                          <a:cs typeface="Arial" panose="020B0604020202020204" pitchFamily="34" charset="0"/>
                        </a:rPr>
                        <a:t>Scope of the Papers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extLst>
                  <a:ext uri="{0D108BD9-81ED-4DB2-BD59-A6C34878D82A}">
                    <a16:rowId xmlns:a16="http://schemas.microsoft.com/office/drawing/2014/main" val="853125052"/>
                  </a:ext>
                </a:extLst>
              </a:tr>
              <a:tr h="30052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20-25 صفحة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20-25 صفحة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40-60 صفحة، 50-70 صفحة عندما تكتب من قبل طالبين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613947"/>
                  </a:ext>
                </a:extLst>
              </a:tr>
              <a:tr h="300231">
                <a:tc>
                  <a:txBody>
                    <a:bodyPr/>
                    <a:lstStyle/>
                    <a:p>
                      <a:pPr algn="ctr" rtl="1">
                        <a:lnSpc>
                          <a:spcPct val="150000"/>
                        </a:lnSpc>
                      </a:pPr>
                      <a:r>
                        <a:rPr lang="ar-SA" sz="1400" b="1">
                          <a:effectLst/>
                          <a:latin typeface="Calibri" panose="020F0502020204030204" pitchFamily="34" charset="0"/>
                          <a:ea typeface="Calibri" panose="020F0502020204030204" pitchFamily="34" charset="0"/>
                          <a:cs typeface="Arial" panose="020B0604020202020204" pitchFamily="34" charset="0"/>
                        </a:rPr>
                        <a:t>صفحة العنوان</a:t>
                      </a:r>
                      <a:r>
                        <a:rPr lang="en-US" sz="1400" b="1">
                          <a:effectLst/>
                          <a:latin typeface="Calibri" panose="020F0502020204030204" pitchFamily="34" charset="0"/>
                          <a:ea typeface="Calibri" panose="020F0502020204030204" pitchFamily="34" charset="0"/>
                          <a:cs typeface="Arial" panose="020B0604020202020204" pitchFamily="34" charset="0"/>
                        </a:rPr>
                        <a:t> The title page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SA" sz="1400" b="1" dirty="0">
                          <a:effectLst/>
                          <a:latin typeface="Calibri" panose="020F0502020204030204" pitchFamily="34" charset="0"/>
                          <a:ea typeface="Calibri" panose="020F0502020204030204" pitchFamily="34" charset="0"/>
                          <a:cs typeface="Arial" panose="020B0604020202020204" pitchFamily="34" charset="0"/>
                        </a:rPr>
                        <a:t>صفحة العنوان</a:t>
                      </a:r>
                      <a:r>
                        <a:rPr lang="en-US" sz="1400" b="1" dirty="0">
                          <a:effectLst/>
                          <a:latin typeface="Calibri" panose="020F0502020204030204" pitchFamily="34" charset="0"/>
                          <a:ea typeface="Calibri" panose="020F0502020204030204" pitchFamily="34" charset="0"/>
                          <a:cs typeface="Arial" panose="020B0604020202020204" pitchFamily="34" charset="0"/>
                        </a:rPr>
                        <a:t> The title page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SA" sz="1400" b="1">
                          <a:effectLst/>
                          <a:latin typeface="Calibri" panose="020F0502020204030204" pitchFamily="34" charset="0"/>
                          <a:ea typeface="Calibri" panose="020F0502020204030204" pitchFamily="34" charset="0"/>
                          <a:cs typeface="Arial" panose="020B0604020202020204" pitchFamily="34" charset="0"/>
                        </a:rPr>
                        <a:t>صفحة العنوان</a:t>
                      </a:r>
                      <a:r>
                        <a:rPr lang="en-US" sz="1400" b="1">
                          <a:effectLst/>
                          <a:latin typeface="Calibri" panose="020F0502020204030204" pitchFamily="34" charset="0"/>
                          <a:ea typeface="Calibri" panose="020F0502020204030204" pitchFamily="34" charset="0"/>
                          <a:cs typeface="Arial" panose="020B0604020202020204" pitchFamily="34" charset="0"/>
                        </a:rPr>
                        <a:t> The title page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89385"/>
                  </a:ext>
                </a:extLst>
              </a:tr>
              <a:tr h="30052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المحتويات</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Contents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المحتويات</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Contents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المحتويات</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Contents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441830"/>
                  </a:ext>
                </a:extLst>
              </a:tr>
              <a:tr h="30052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الملخص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Summary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الملخص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Summary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الملخص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Summary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376209"/>
                  </a:ext>
                </a:extLst>
              </a:tr>
              <a:tr h="1983075">
                <a:tc>
                  <a:txBody>
                    <a:bodyPr/>
                    <a:lstStyle/>
                    <a:p>
                      <a:pPr algn="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المقدمة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Introduction:</a:t>
                      </a:r>
                      <a:endParaRPr lang="en-US" sz="14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تتكون المقدمة للورقة البحثية النظرية من مراجعة وتحليل للأدبيات العلمية (متطلباته تتوافق مع متطلبات الجزء النظري من أطروحة البكالوريوس النهائية: ما لا يقل عن 15 مصدرًا للادبيات العلمية، بما في ذلك ما لا يقل عن ستة 6 مقالات علمية)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المقدمه</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Introduction</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الجزء نظري ، يعتمد على مراجعة وتحليل الأدبيات العلمية (ما لا يقل عن 10 مصادر من الادبيات العلمية  ، بما في ذلك ما لا يقل عن 3 مقالات علمية)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المقدمه</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Introduction</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جزء نظري يتكون من مراجعة وتحليل للأدبيات العلمية (متطلباته تتوافق مع متطلبات الجزء النظري من أطروحة البكالوريوس النهائية: ما لا يقل عن 15 مصدرًا للأدبيات </a:t>
                      </a:r>
                      <a:r>
                        <a:rPr lang="ar-IQ"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العلميه</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بما في ذلك ما لا يقل عن ستة مقالات علمية)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104521"/>
                  </a:ext>
                </a:extLst>
              </a:tr>
              <a:tr h="974712">
                <a:tc>
                  <a:txBody>
                    <a:bodyPr/>
                    <a:lstStyle/>
                    <a:p>
                      <a:pPr algn="r" rtl="1">
                        <a:lnSpc>
                          <a:spcPct val="150000"/>
                        </a:lnSpc>
                      </a:pPr>
                      <a:r>
                        <a:rPr lang="ar-IQ"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منهجية البحث التجريبي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تحليل البيانات واستعراض النتائج (بحث تجريبي)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ar-IQ"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منهجية البحث التجريبي</a:t>
                      </a:r>
                    </a:p>
                    <a:p>
                      <a:pPr algn="r" rtl="1">
                        <a:lnSpc>
                          <a:spcPct val="150000"/>
                        </a:lnSpc>
                      </a:pPr>
                      <a:r>
                        <a:rPr lang="ar-IQ"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تحليل البيانات واستعراض النتائج (بحث تجريبي)</a:t>
                      </a:r>
                    </a:p>
                    <a:p>
                      <a:pPr algn="r" rtl="1">
                        <a:lnSpc>
                          <a:spcPct val="150000"/>
                        </a:lnSpc>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151555"/>
                  </a:ext>
                </a:extLst>
              </a:tr>
              <a:tr h="63703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الاستنتاجات والتوصيات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Conclusuions &amp; Proposals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الاستنتاجات والتوصيات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Conclusions &amp; Proposals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الاستنتاجات والتوصيات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Conclusions &amp; Proposals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386774"/>
                  </a:ext>
                </a:extLst>
              </a:tr>
              <a:tr h="30052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قائمة المصادر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List of Referenses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قائمة المصادر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List of Referenses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قائمة المصادر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List of References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655772"/>
                  </a:ext>
                </a:extLst>
              </a:tr>
              <a:tr h="300523">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الملحلقات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Appendices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الملحلقات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Appendices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pPr>
                      <a:r>
                        <a:rPr lang="ar-IQ"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الملحلقات</a:t>
                      </a:r>
                      <a:r>
                        <a:rPr lang="ar-IQ"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Appendices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319" marR="47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385317"/>
                  </a:ext>
                </a:extLst>
              </a:tr>
            </a:tbl>
          </a:graphicData>
        </a:graphic>
      </p:graphicFrame>
    </p:spTree>
    <p:extLst>
      <p:ext uri="{BB962C8B-B14F-4D97-AF65-F5344CB8AC3E}">
        <p14:creationId xmlns:p14="http://schemas.microsoft.com/office/powerpoint/2010/main" val="15308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D633681-6BF6-41A5-8738-5772018E99D5}"/>
              </a:ext>
            </a:extLst>
          </p:cNvPr>
          <p:cNvSpPr txBox="1"/>
          <p:nvPr/>
        </p:nvSpPr>
        <p:spPr>
          <a:xfrm>
            <a:off x="5231219" y="294490"/>
            <a:ext cx="6960781" cy="1200329"/>
          </a:xfrm>
          <a:prstGeom prst="rect">
            <a:avLst/>
          </a:prstGeom>
          <a:noFill/>
        </p:spPr>
        <p:txBody>
          <a:bodyPr wrap="square">
            <a:spAutoFit/>
          </a:bodyPr>
          <a:lstStyle/>
          <a:p>
            <a:r>
              <a:rPr lang="ar-IQ" dirty="0"/>
              <a:t>1-	صفحة العنوان والمحتويات </a:t>
            </a:r>
            <a:r>
              <a:rPr lang="en-US" dirty="0"/>
              <a:t>The title page and the contents</a:t>
            </a:r>
          </a:p>
          <a:p>
            <a:r>
              <a:rPr lang="ar-IQ" dirty="0"/>
              <a:t>تحتوي صفحة العنوان على معلومات حول العنوان ونوع العمل ، اسم الطالب ، القسم ، الكلية، الجامعة اسم المشرف ، السنة( ميلادية وهجرية) </a:t>
            </a:r>
          </a:p>
          <a:p>
            <a:r>
              <a:rPr lang="ar-IQ" dirty="0"/>
              <a:t>العمل ، المؤلف ، المشرف ، الجامعة ، الكلية ،القسم والسنة.</a:t>
            </a:r>
          </a:p>
        </p:txBody>
      </p:sp>
      <p:pic>
        <p:nvPicPr>
          <p:cNvPr id="4" name="صورة 3">
            <a:extLst>
              <a:ext uri="{FF2B5EF4-FFF2-40B4-BE49-F238E27FC236}">
                <a16:creationId xmlns:a16="http://schemas.microsoft.com/office/drawing/2014/main" id="{EBA53485-7A77-4ACE-9B82-8EFFEDD83EFE}"/>
              </a:ext>
            </a:extLst>
          </p:cNvPr>
          <p:cNvPicPr>
            <a:picLocks noChangeAspect="1"/>
          </p:cNvPicPr>
          <p:nvPr/>
        </p:nvPicPr>
        <p:blipFill>
          <a:blip r:embed="rId2"/>
          <a:stretch>
            <a:fillRect/>
          </a:stretch>
        </p:blipFill>
        <p:spPr>
          <a:xfrm>
            <a:off x="361508" y="0"/>
            <a:ext cx="4869711" cy="6858000"/>
          </a:xfrm>
          <a:prstGeom prst="rect">
            <a:avLst/>
          </a:prstGeom>
        </p:spPr>
      </p:pic>
    </p:spTree>
    <p:extLst>
      <p:ext uri="{BB962C8B-B14F-4D97-AF65-F5344CB8AC3E}">
        <p14:creationId xmlns:p14="http://schemas.microsoft.com/office/powerpoint/2010/main" val="107752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10E3010-4F86-4ADF-972D-A2CCD88B8965}"/>
              </a:ext>
            </a:extLst>
          </p:cNvPr>
          <p:cNvSpPr txBox="1"/>
          <p:nvPr/>
        </p:nvSpPr>
        <p:spPr>
          <a:xfrm>
            <a:off x="333153" y="0"/>
            <a:ext cx="11525693" cy="6695872"/>
          </a:xfrm>
          <a:prstGeom prst="rect">
            <a:avLst/>
          </a:prstGeom>
          <a:noFill/>
        </p:spPr>
        <p:txBody>
          <a:bodyPr wrap="square">
            <a:spAutoFit/>
          </a:bodyPr>
          <a:lstStyle/>
          <a:p>
            <a:pPr algn="r"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من الأمور الواجب مراعاتها في صفحة العنوان ان يلتزم الطالب بكتابة اسمه كما مثبت في وثائقه الرسمية (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البطاقه</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الوطنية او جواز السفر ) كما يجب ان يراعي الطالب عدم تثبيت رقم صفحة في صفحة العنوان وان يلتزم الطالب بما ورد في النموذج أعلاه وان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لايضيف</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أو يزيد شيئا باجتهاده أو باقتراح من زملائه او من صاحب مكتب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الطباعه</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وأن يبتعد عن وضع الزخارف او تلوين الاسم بلون خاص. كما يجب مراعاة ان يكون شعار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الجامعه</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والكليه</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بالوضع الصحيح والشكل الصحيح كما موضح في أعلاه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mj-lt"/>
              <a:buAutoNum type="arabicPeriod"/>
            </a:pP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جدول المحتويات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Table of Contents </a:t>
            </a: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algn="just"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جدول المحتويات هو قائمة، عادة ما تكون على صفحة في بداية جزء من الكتابة الأكاديمية، والتي تحدد أسماء الفصول أو الأقسام مع أرقام الصفحات المقابلة لها. بالإضافة إلى أسماء الفصول، فإنه يتضمن النقاط النقطية لعناوين الفصول الفرعية أو عناوين الأقسام الفرعية. عادة ما تأتي مباشرة بعد صفحة العنوان لورقة البحث.</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لكتابة جدول محتويات ، عليك أولاً كتابة عنوان أو أسماء الفصول  الرئيسية  كما وردت في الورقة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البحثيه</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بترتيب زمني). ثانيًا ، تكتب العناوين </a:t>
            </a: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العناوين</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الفرعية ، إذا كانت موجودة في ورقتك. بعد ذلك ، تكتب أرقام الصفحات للعناوين والعناوين الفرعية المقابلة. يمكنك أيضًا بسهولة إعداد جدول محتويات في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Microsoft Word</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عند كتابة جدول المحتويات يراعى ما يلي:</a:t>
            </a:r>
            <a:endParaRPr lang="en-US"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يسبق المقدمة أي يكون موقعه بعد صفحة العنوان او بعد الاهداء والشكر والتقدير</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يسرد جميع أجزاء الورقة  البحثية باستثناء صفحة العنوان والاهداء والشكر والتقدير</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يوضح التقسيم الورقي إلى فصول وأبواب فرعية وفصول فرعية (إن وجدت). يتم تحديد الفصل الفرعي إذا كان في صفحة واحدة على الأقل.</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50000"/>
              </a:lnSpc>
            </a:pPr>
            <a:r>
              <a:rPr lang="ar-IQ"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لايتم</a:t>
            </a:r>
            <a:r>
              <a:rPr lang="ar-IQ"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وضع نقطة بعد عناوين الفصل والفصول الفرعية واعداد الصفحات</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117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25">
          <a:fgClr>
            <a:srgbClr val="FFFF00"/>
          </a:fgClr>
          <a:bgClr>
            <a:schemeClr val="bg1"/>
          </a:bgClr>
        </a:patt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E8BA604B-7808-436B-AA8D-6269A52EE385}"/>
              </a:ext>
            </a:extLst>
          </p:cNvPr>
          <p:cNvSpPr txBox="1"/>
          <p:nvPr/>
        </p:nvSpPr>
        <p:spPr>
          <a:xfrm>
            <a:off x="3049292" y="185981"/>
            <a:ext cx="8853406" cy="1477328"/>
          </a:xfrm>
          <a:prstGeom prst="rect">
            <a:avLst/>
          </a:prstGeom>
          <a:noFill/>
        </p:spPr>
        <p:txBody>
          <a:bodyPr wrap="square">
            <a:spAutoFit/>
          </a:bodyPr>
          <a:lstStyle/>
          <a:p>
            <a:r>
              <a:rPr lang="ar-IQ" sz="3600" b="1" dirty="0">
                <a:solidFill>
                  <a:srgbClr val="FF0000"/>
                </a:solidFill>
                <a:effectLst>
                  <a:outerShdw blurRad="38100" dist="38100" dir="2700000" algn="tl">
                    <a:srgbClr val="000000">
                      <a:alpha val="43137"/>
                    </a:srgbClr>
                  </a:outerShdw>
                </a:effectLst>
              </a:rPr>
              <a:t>الفرق بين البحث والدراسة: </a:t>
            </a:r>
          </a:p>
          <a:p>
            <a:r>
              <a:rPr lang="ar-IQ" sz="3600" b="1" dirty="0">
                <a:solidFill>
                  <a:srgbClr val="0070C0"/>
                </a:solidFill>
                <a:effectLst>
                  <a:outerShdw blurRad="38100" dist="38100" dir="2700000" algn="tl">
                    <a:srgbClr val="000000">
                      <a:alpha val="43137"/>
                    </a:srgbClr>
                  </a:outerShdw>
                </a:effectLst>
              </a:rPr>
              <a:t>اهم الفروقات بين الدراسة والبحث العلمي </a:t>
            </a:r>
          </a:p>
          <a:p>
            <a:endParaRPr lang="ar-IQ" dirty="0"/>
          </a:p>
        </p:txBody>
      </p:sp>
      <p:graphicFrame>
        <p:nvGraphicFramePr>
          <p:cNvPr id="7" name="جدول 6">
            <a:extLst>
              <a:ext uri="{FF2B5EF4-FFF2-40B4-BE49-F238E27FC236}">
                <a16:creationId xmlns:a16="http://schemas.microsoft.com/office/drawing/2014/main" id="{31A155C5-67EC-4A51-AAF9-0BCB865EC21C}"/>
              </a:ext>
            </a:extLst>
          </p:cNvPr>
          <p:cNvGraphicFramePr>
            <a:graphicFrameLocks noGrp="1"/>
          </p:cNvGraphicFramePr>
          <p:nvPr>
            <p:extLst>
              <p:ext uri="{D42A27DB-BD31-4B8C-83A1-F6EECF244321}">
                <p14:modId xmlns:p14="http://schemas.microsoft.com/office/powerpoint/2010/main" val="1793197842"/>
              </p:ext>
            </p:extLst>
          </p:nvPr>
        </p:nvGraphicFramePr>
        <p:xfrm>
          <a:off x="834324" y="1443636"/>
          <a:ext cx="10895310" cy="5228383"/>
        </p:xfrm>
        <a:graphic>
          <a:graphicData uri="http://schemas.openxmlformats.org/drawingml/2006/table">
            <a:tbl>
              <a:tblPr rtl="1" firstRow="1" firstCol="1" bandRow="1">
                <a:tableStyleId>{D113A9D2-9D6B-4929-AA2D-F23B5EE8CBE7}</a:tableStyleId>
              </a:tblPr>
              <a:tblGrid>
                <a:gridCol w="2265976">
                  <a:extLst>
                    <a:ext uri="{9D8B030D-6E8A-4147-A177-3AD203B41FA5}">
                      <a16:colId xmlns:a16="http://schemas.microsoft.com/office/drawing/2014/main" val="653324808"/>
                    </a:ext>
                  </a:extLst>
                </a:gridCol>
                <a:gridCol w="4594034">
                  <a:extLst>
                    <a:ext uri="{9D8B030D-6E8A-4147-A177-3AD203B41FA5}">
                      <a16:colId xmlns:a16="http://schemas.microsoft.com/office/drawing/2014/main" val="2635806436"/>
                    </a:ext>
                  </a:extLst>
                </a:gridCol>
                <a:gridCol w="4035300">
                  <a:extLst>
                    <a:ext uri="{9D8B030D-6E8A-4147-A177-3AD203B41FA5}">
                      <a16:colId xmlns:a16="http://schemas.microsoft.com/office/drawing/2014/main" val="2681312477"/>
                    </a:ext>
                  </a:extLst>
                </a:gridCol>
              </a:tblGrid>
              <a:tr h="473503">
                <a:tc>
                  <a:txBody>
                    <a:bodyPr/>
                    <a:lstStyle/>
                    <a:p>
                      <a:pPr algn="ctr" rtl="0">
                        <a:lnSpc>
                          <a:spcPct val="107000"/>
                        </a:lnSpc>
                        <a:spcAft>
                          <a:spcPts val="800"/>
                        </a:spcAft>
                      </a:pPr>
                      <a:r>
                        <a:rPr lang="ar-IQ" sz="2400" dirty="0">
                          <a:ln>
                            <a:solidFill>
                              <a:schemeClr val="bg1"/>
                            </a:solidFill>
                          </a:ln>
                          <a:effectLst/>
                        </a:rPr>
                        <a:t>الفروقات </a:t>
                      </a:r>
                      <a:endParaRPr lang="en-US" sz="2400" dirty="0">
                        <a:ln>
                          <a:solidFill>
                            <a:schemeClr val="bg1"/>
                          </a:solidFill>
                        </a:ln>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800"/>
                        </a:spcAft>
                      </a:pPr>
                      <a:r>
                        <a:rPr lang="ar-SA" sz="2400" b="1" dirty="0">
                          <a:ln>
                            <a:solidFill>
                              <a:schemeClr val="bg1"/>
                            </a:solidFill>
                          </a:ln>
                          <a:effectLst/>
                        </a:rPr>
                        <a:t>الدراسة</a:t>
                      </a:r>
                      <a:endParaRPr lang="en-US" sz="2400" dirty="0">
                        <a:ln>
                          <a:solidFill>
                            <a:schemeClr val="bg1"/>
                          </a:solidFill>
                        </a:ln>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800"/>
                        </a:spcAft>
                      </a:pPr>
                      <a:r>
                        <a:rPr lang="ar-SA" sz="2400" b="1">
                          <a:ln>
                            <a:solidFill>
                              <a:schemeClr val="bg1"/>
                            </a:solidFill>
                          </a:ln>
                          <a:effectLst/>
                        </a:rPr>
                        <a:t>البحث</a:t>
                      </a:r>
                      <a:endParaRPr lang="en-US" sz="2400">
                        <a:ln>
                          <a:solidFill>
                            <a:schemeClr val="bg1"/>
                          </a:solidFill>
                        </a:ln>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719122"/>
                  </a:ext>
                </a:extLst>
              </a:tr>
              <a:tr h="1236491">
                <a:tc>
                  <a:txBody>
                    <a:bodyPr/>
                    <a:lstStyle/>
                    <a:p>
                      <a:pPr algn="ctr" rtl="1"/>
                      <a:r>
                        <a:rPr lang="ar-IQ" sz="2400" b="1" dirty="0">
                          <a:ln>
                            <a:solidFill>
                              <a:schemeClr val="bg1"/>
                            </a:solidFill>
                          </a:ln>
                          <a:effectLst/>
                        </a:rPr>
                        <a:t>المحتوى</a:t>
                      </a:r>
                      <a:endParaRPr lang="en-US" sz="2400" dirty="0">
                        <a:ln>
                          <a:solidFill>
                            <a:schemeClr val="bg1"/>
                          </a:solidFill>
                        </a:ln>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يشمل محتوى الدراسة على مادة علمية محددة، ويتكون من مفاهيمها، وخصائصها، وأهميتها حتى تسهل مراجعتها في المرات القادمة</a:t>
                      </a:r>
                      <a:r>
                        <a:rPr lang="en-US" sz="2400" b="1" dirty="0">
                          <a:ln>
                            <a:solidFill>
                              <a:schemeClr val="bg1"/>
                            </a:solidFill>
                          </a:ln>
                          <a:solidFill>
                            <a:schemeClr val="bg1"/>
                          </a:solidFill>
                          <a:effectLst/>
                        </a:rPr>
                        <a:t>.</a:t>
                      </a:r>
                      <a:br>
                        <a:rPr lang="en-US" sz="2400" b="1" dirty="0">
                          <a:ln>
                            <a:solidFill>
                              <a:schemeClr val="bg1"/>
                            </a:solidFill>
                          </a:ln>
                          <a:solidFill>
                            <a:schemeClr val="bg1"/>
                          </a:solidFill>
                          <a:effectLst/>
                        </a:rPr>
                      </a:b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يحتوي على كافّة الدّراسات التي تم إعدادها حول موضوع البحث الرئيسيّ، وعادةً ينقل الباحث كلّ دراسة بالاعتماد على تحليله لها، حتى يحافظ على هيكل البحث بشكل سليم</a:t>
                      </a: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710965"/>
                  </a:ext>
                </a:extLst>
              </a:tr>
              <a:tr h="916458">
                <a:tc>
                  <a:txBody>
                    <a:bodyPr/>
                    <a:lstStyle/>
                    <a:p>
                      <a:pPr algn="ctr" rtl="1"/>
                      <a:r>
                        <a:rPr lang="ar-IQ" sz="2400" b="1">
                          <a:ln>
                            <a:solidFill>
                              <a:schemeClr val="bg1"/>
                            </a:solidFill>
                          </a:ln>
                          <a:effectLst/>
                        </a:rPr>
                        <a:t>طريقة الاعداد</a:t>
                      </a:r>
                      <a:endParaRPr lang="en-US" sz="2400">
                        <a:ln>
                          <a:solidFill>
                            <a:schemeClr val="bg1"/>
                          </a:solidFill>
                        </a:ln>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تعتمد على فترة زمنيّة محددة يتم فيها إعداد الدراسة وفقاً لمنهج محدد</a:t>
                      </a:r>
                      <a:r>
                        <a:rPr lang="en-US" sz="2400" b="1" dirty="0">
                          <a:ln>
                            <a:solidFill>
                              <a:schemeClr val="bg1"/>
                            </a:solidFill>
                          </a:ln>
                          <a:solidFill>
                            <a:schemeClr val="bg1"/>
                          </a:solidFill>
                          <a:effectLst/>
                        </a:rPr>
                        <a:t>.</a:t>
                      </a: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يعتمد على خطةٍ يتم إعدادها مسبقاً، من خلال المشرف عن البحث، أو الشخص، أو مجموعة الأشخاص الذين سيعدّون البحث</a:t>
                      </a:r>
                      <a:r>
                        <a:rPr lang="en-US" sz="2400" b="1" dirty="0">
                          <a:ln>
                            <a:solidFill>
                              <a:schemeClr val="bg1"/>
                            </a:solidFill>
                          </a:ln>
                          <a:solidFill>
                            <a:schemeClr val="bg1"/>
                          </a:solidFill>
                          <a:effectLst/>
                        </a:rPr>
                        <a:t>.</a:t>
                      </a: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550543"/>
                  </a:ext>
                </a:extLst>
              </a:tr>
              <a:tr h="916458">
                <a:tc>
                  <a:txBody>
                    <a:bodyPr/>
                    <a:lstStyle/>
                    <a:p>
                      <a:pPr algn="ctr" rtl="1"/>
                      <a:r>
                        <a:rPr lang="ar-IQ" sz="2400" b="1">
                          <a:ln>
                            <a:solidFill>
                              <a:schemeClr val="bg1"/>
                            </a:solidFill>
                          </a:ln>
                          <a:effectLst/>
                        </a:rPr>
                        <a:t>المصادر</a:t>
                      </a:r>
                      <a:endParaRPr lang="en-US" sz="2400">
                        <a:ln>
                          <a:solidFill>
                            <a:schemeClr val="bg1"/>
                          </a:solidFill>
                        </a:ln>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تعتمد على الكتب العلمية، والموثقة كمصادر رئيسية لإعداد الدراسات</a:t>
                      </a:r>
                      <a:r>
                        <a:rPr lang="en-US" sz="2400" b="1" dirty="0">
                          <a:ln>
                            <a:solidFill>
                              <a:schemeClr val="bg1"/>
                            </a:solidFill>
                          </a:ln>
                          <a:solidFill>
                            <a:schemeClr val="bg1"/>
                          </a:solidFill>
                          <a:effectLst/>
                        </a:rPr>
                        <a:t>.</a:t>
                      </a: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ln>
                            <a:solidFill>
                              <a:schemeClr val="bg1"/>
                            </a:solidFill>
                          </a:ln>
                          <a:solidFill>
                            <a:schemeClr val="bg1"/>
                          </a:solidFill>
                          <a:effectLst/>
                        </a:rPr>
                        <a:t>يعد أي مصدر، أو مرجع مرتبط بالموضوع الرئيسي للبحث وسيلة من الوسائل التي من الممكن الرجوع إليها في إعداده</a:t>
                      </a:r>
                      <a:r>
                        <a:rPr lang="en-US" sz="2400" b="1" dirty="0">
                          <a:ln>
                            <a:solidFill>
                              <a:schemeClr val="bg1"/>
                            </a:solidFill>
                          </a:ln>
                          <a:solidFill>
                            <a:schemeClr val="bg1"/>
                          </a:solidFill>
                          <a:effectLst/>
                        </a:rPr>
                        <a:t>.</a:t>
                      </a:r>
                      <a:endParaRPr lang="en-US" sz="240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7676"/>
                  </a:ext>
                </a:extLst>
              </a:tr>
            </a:tbl>
          </a:graphicData>
        </a:graphic>
      </p:graphicFrame>
    </p:spTree>
    <p:extLst>
      <p:ext uri="{BB962C8B-B14F-4D97-AF65-F5344CB8AC3E}">
        <p14:creationId xmlns:p14="http://schemas.microsoft.com/office/powerpoint/2010/main" val="668031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475F638-F80F-47A9-8512-C4B036060622}"/>
              </a:ext>
            </a:extLst>
          </p:cNvPr>
          <p:cNvPicPr>
            <a:picLocks noChangeAspect="1"/>
          </p:cNvPicPr>
          <p:nvPr/>
        </p:nvPicPr>
        <p:blipFill>
          <a:blip r:embed="rId2"/>
          <a:stretch>
            <a:fillRect/>
          </a:stretch>
        </p:blipFill>
        <p:spPr>
          <a:xfrm>
            <a:off x="170121" y="0"/>
            <a:ext cx="5517790" cy="6858000"/>
          </a:xfrm>
          <a:prstGeom prst="rect">
            <a:avLst/>
          </a:prstGeom>
        </p:spPr>
      </p:pic>
      <p:pic>
        <p:nvPicPr>
          <p:cNvPr id="3" name="صورة 2">
            <a:extLst>
              <a:ext uri="{FF2B5EF4-FFF2-40B4-BE49-F238E27FC236}">
                <a16:creationId xmlns:a16="http://schemas.microsoft.com/office/drawing/2014/main" id="{D3406C12-3BA6-4A38-AA4C-054231845119}"/>
              </a:ext>
            </a:extLst>
          </p:cNvPr>
          <p:cNvPicPr>
            <a:picLocks noChangeAspect="1"/>
          </p:cNvPicPr>
          <p:nvPr/>
        </p:nvPicPr>
        <p:blipFill>
          <a:blip r:embed="rId3"/>
          <a:stretch>
            <a:fillRect/>
          </a:stretch>
        </p:blipFill>
        <p:spPr>
          <a:xfrm>
            <a:off x="5829678" y="441931"/>
            <a:ext cx="6192201" cy="6128989"/>
          </a:xfrm>
          <a:prstGeom prst="rect">
            <a:avLst/>
          </a:prstGeom>
        </p:spPr>
      </p:pic>
    </p:spTree>
    <p:extLst>
      <p:ext uri="{BB962C8B-B14F-4D97-AF65-F5344CB8AC3E}">
        <p14:creationId xmlns:p14="http://schemas.microsoft.com/office/powerpoint/2010/main" val="39247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5000">
              <a:srgbClr val="92D050">
                <a:alpha val="35000"/>
              </a:srgbClr>
            </a:gs>
            <a:gs pos="77900">
              <a:srgbClr val="A9C1DA"/>
            </a:gs>
            <a:gs pos="9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2691C2C-6938-4CEC-87A0-D5E21F959250}"/>
              </a:ext>
            </a:extLst>
          </p:cNvPr>
          <p:cNvSpPr txBox="1"/>
          <p:nvPr/>
        </p:nvSpPr>
        <p:spPr>
          <a:xfrm>
            <a:off x="297713" y="0"/>
            <a:ext cx="11401646" cy="7048083"/>
          </a:xfrm>
          <a:prstGeom prst="rect">
            <a:avLst/>
          </a:prstGeom>
          <a:noFill/>
        </p:spPr>
        <p:txBody>
          <a:bodyPr wrap="square">
            <a:spAutoFit/>
          </a:bodyPr>
          <a:lstStyle/>
          <a:p>
            <a:r>
              <a:rPr lang="ar-IQ" sz="3600" b="1" dirty="0">
                <a:solidFill>
                  <a:srgbClr val="FF0000"/>
                </a:solidFill>
                <a:effectLst>
                  <a:outerShdw blurRad="38100" dist="38100" dir="2700000" algn="tl">
                    <a:srgbClr val="000000">
                      <a:alpha val="43137"/>
                    </a:srgbClr>
                  </a:outerShdw>
                </a:effectLst>
              </a:rPr>
              <a:t>3</a:t>
            </a:r>
            <a:r>
              <a:rPr lang="ar-IQ" dirty="0">
                <a:solidFill>
                  <a:srgbClr val="FF0000"/>
                </a:solidFill>
              </a:rPr>
              <a:t>-</a:t>
            </a:r>
            <a:r>
              <a:rPr lang="ar-IQ" sz="3600" dirty="0"/>
              <a:t>	</a:t>
            </a:r>
            <a:r>
              <a:rPr lang="ar-IQ" sz="3600" b="1" dirty="0">
                <a:solidFill>
                  <a:srgbClr val="FF0000"/>
                </a:solidFill>
                <a:effectLst>
                  <a:outerShdw blurRad="38100" dist="38100" dir="2700000" algn="tl">
                    <a:srgbClr val="000000">
                      <a:alpha val="43137"/>
                    </a:srgbClr>
                  </a:outerShdw>
                </a:effectLst>
              </a:rPr>
              <a:t>الملخص </a:t>
            </a:r>
            <a:r>
              <a:rPr lang="en-US" sz="3600" b="1" dirty="0">
                <a:solidFill>
                  <a:srgbClr val="FF0000"/>
                </a:solidFill>
                <a:effectLst>
                  <a:outerShdw blurRad="38100" dist="38100" dir="2700000" algn="tl">
                    <a:srgbClr val="000000">
                      <a:alpha val="43137"/>
                    </a:srgbClr>
                  </a:outerShdw>
                </a:effectLst>
              </a:rPr>
              <a:t>Summary </a:t>
            </a:r>
          </a:p>
          <a:p>
            <a:r>
              <a:rPr lang="ar-IQ" sz="3200" dirty="0"/>
              <a:t>ملخص البحث</a:t>
            </a:r>
            <a:r>
              <a:rPr lang="en-US" sz="3200" dirty="0"/>
              <a:t>Abstract</a:t>
            </a:r>
            <a:r>
              <a:rPr lang="ar-IQ" sz="3200" dirty="0"/>
              <a:t>أو ما يسمى </a:t>
            </a:r>
            <a:r>
              <a:rPr lang="en-US" sz="3200" dirty="0"/>
              <a:t>Summary </a:t>
            </a:r>
            <a:r>
              <a:rPr lang="ar-IQ" sz="3200" dirty="0"/>
              <a:t>هو البوابة الرئيسية التي يمكن للمتلقي أن يطلع من خلالها على البحث , وهو النقطة المفصلية التي تشجع الآخرين على قراءة البحث كاملاً أو الاكتفاء بالملخص , وإذا ما تم إعداده بصورة جيدة يمكن للقارئ من معرفة المحتويات الأساسية للبحث باختصار ودقة . ويكتسب الملخص أهمية كبيرة في الدراسات الحديثة بسبب الزخم المعلوماتي وكثرة المؤلفات وأتساع مصادرها وعدم توفر الوقت الكافي للقراءة والاطلاع, ومن الخطأ أن يكون الملخص تكراراً لما ورد في المقدمة أو المتن، فهو نص قائم بذاته ومستقل عن النص الذي يمثله تماماً كالمجسم للبناء القائم . </a:t>
            </a:r>
          </a:p>
          <a:p>
            <a:r>
              <a:rPr lang="ar-IQ" sz="3200" dirty="0"/>
              <a:t>وعلى العموم يجب ألا يتجاوز الملخص صفحة واحدة (2000 حرف) ويجب كتابته بأكثر من لغة. يجب أن يكون عرضًا موجزًا وشاملًا ، مع التركيز على النتائج الرئيسية وأهمية البحث. يجب أن يعكس الملخص أهمية الموضوع ، وأهداف وغايات الورقة البحثية والبحث ، ومنهجية البحث ، ونتائج البحث الرئيسية ، والاستنتاجات والمقترحات الرئيسية.</a:t>
            </a:r>
          </a:p>
        </p:txBody>
      </p:sp>
    </p:spTree>
    <p:extLst>
      <p:ext uri="{BB962C8B-B14F-4D97-AF65-F5344CB8AC3E}">
        <p14:creationId xmlns:p14="http://schemas.microsoft.com/office/powerpoint/2010/main" val="324452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C674F0D5-93AF-4DAA-AAFE-5BFFBCEDF601}"/>
              </a:ext>
            </a:extLst>
          </p:cNvPr>
          <p:cNvPicPr>
            <a:picLocks noChangeAspect="1"/>
          </p:cNvPicPr>
          <p:nvPr/>
        </p:nvPicPr>
        <p:blipFill>
          <a:blip r:embed="rId2"/>
          <a:stretch>
            <a:fillRect/>
          </a:stretch>
        </p:blipFill>
        <p:spPr>
          <a:xfrm>
            <a:off x="722185" y="371475"/>
            <a:ext cx="10747629" cy="6800849"/>
          </a:xfrm>
          <a:prstGeom prst="rect">
            <a:avLst/>
          </a:prstGeom>
        </p:spPr>
      </p:pic>
    </p:spTree>
    <p:extLst>
      <p:ext uri="{BB962C8B-B14F-4D97-AF65-F5344CB8AC3E}">
        <p14:creationId xmlns:p14="http://schemas.microsoft.com/office/powerpoint/2010/main" val="3928137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14000"/>
              </a:srgb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7ED012E-1469-4409-838F-644C7DCD576C}"/>
              </a:ext>
            </a:extLst>
          </p:cNvPr>
          <p:cNvSpPr txBox="1"/>
          <p:nvPr/>
        </p:nvSpPr>
        <p:spPr>
          <a:xfrm>
            <a:off x="0" y="42530"/>
            <a:ext cx="12191999" cy="6555641"/>
          </a:xfrm>
          <a:prstGeom prst="rect">
            <a:avLst/>
          </a:prstGeom>
          <a:noFill/>
        </p:spPr>
        <p:txBody>
          <a:bodyPr wrap="square">
            <a:spAutoFit/>
          </a:bodyPr>
          <a:lstStyle/>
          <a:p>
            <a:pPr algn="just"/>
            <a:r>
              <a:rPr lang="ar-IQ" sz="3000" dirty="0"/>
              <a:t>الفرق بين أهداف البحث وأهميته :-</a:t>
            </a:r>
          </a:p>
          <a:p>
            <a:pPr algn="just"/>
            <a:r>
              <a:rPr lang="ar-IQ" sz="3000" dirty="0"/>
              <a:t>كثيراً ما يقع البعض في الخلط بين أهمية البحث وأهدافه , فالأهداف تتعلق بالباحث لأنها تجيب عن تساؤلاته البحثية , أي لماذا تم اختيار البحث وما هي الغايات التي يتأمل الباحث الوصول لها , أي أن الهدف من البحث الموجه للباحث نفسه والفوائد التي يجنيها شخصياً .أما أهمية البحث فيقصد بها ما يضيفه البحث إلى التخصص العلمي أو المجال المعرفي الذي كتب فيه , أو الفوائد التي يجنيها الآخرون في إجراء البحث العلمي بمعنى أن الأهداف تحمل سمته الشخصية لأنها تتعلق بالفوائد التي يجنيها شخصياً من إجراء البحث بينما للأهمية صفة العمومية . والأهداف تسبق الأهمية في الجداول الزمني للبحث , إذ على الباحث أن يحدد أهدافها أولاً ثم يبين أهمية بحثه .</a:t>
            </a:r>
          </a:p>
          <a:p>
            <a:r>
              <a:rPr lang="ar-IQ" sz="3000" dirty="0"/>
              <a:t>4-	المقدمة</a:t>
            </a:r>
            <a:r>
              <a:rPr lang="en-US" sz="3000" dirty="0"/>
              <a:t>Introduction </a:t>
            </a:r>
          </a:p>
          <a:p>
            <a:r>
              <a:rPr lang="ar-IQ" sz="3000" dirty="0"/>
              <a:t>تكشف المقدمة عن جوهر الورقة </a:t>
            </a:r>
            <a:r>
              <a:rPr lang="ar-IQ" sz="3000" dirty="0" err="1"/>
              <a:t>البحثيه</a:t>
            </a:r>
            <a:r>
              <a:rPr lang="ar-IQ" sz="3000" dirty="0"/>
              <a:t> </a:t>
            </a:r>
            <a:r>
              <a:rPr lang="en-US" sz="3000" dirty="0"/>
              <a:t>Term Paper </a:t>
            </a:r>
            <a:r>
              <a:rPr lang="ar-IQ" sz="3000" dirty="0"/>
              <a:t>بطريقة موجزة. ويكون نطاقها من 2 إلى 3 صفحات. يجب أن تتضمن المقدمة مناقشة وتبرير أهمية الموضوع الذي تم تحليله ، وموضوع البحث في الورقة البحثية، والأهداف ، والأساليب المطبقة ، وما إلى ذلك. من المقدمة ، يحصل القارئ على نظرة عامة للعمل المنجز وبالتالي فإن هيكل الورقة سيتم عرضه بإيجاز. قد تحدد المقدمة أيضًا الصعوبات التي واجهها المؤلف عند كتابة ورقة البحثية.</a:t>
            </a:r>
          </a:p>
        </p:txBody>
      </p:sp>
    </p:spTree>
    <p:extLst>
      <p:ext uri="{BB962C8B-B14F-4D97-AF65-F5344CB8AC3E}">
        <p14:creationId xmlns:p14="http://schemas.microsoft.com/office/powerpoint/2010/main" val="3439489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33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58AF84B-C1D6-4F81-8F30-7B78631C2C8C}"/>
              </a:ext>
            </a:extLst>
          </p:cNvPr>
          <p:cNvSpPr txBox="1"/>
          <p:nvPr/>
        </p:nvSpPr>
        <p:spPr>
          <a:xfrm>
            <a:off x="744279" y="0"/>
            <a:ext cx="10605977" cy="2185214"/>
          </a:xfrm>
          <a:prstGeom prst="rect">
            <a:avLst/>
          </a:prstGeom>
          <a:noFill/>
        </p:spPr>
        <p:txBody>
          <a:bodyPr wrap="square">
            <a:spAutoFit/>
          </a:bodyPr>
          <a:lstStyle/>
          <a:p>
            <a:r>
              <a:rPr lang="ar-IQ" dirty="0"/>
              <a:t>•	</a:t>
            </a:r>
            <a:r>
              <a:rPr lang="ar-IQ" sz="3200" b="1" dirty="0">
                <a:solidFill>
                  <a:srgbClr val="FF0000"/>
                </a:solidFill>
              </a:rPr>
              <a:t>الموضوع :</a:t>
            </a:r>
            <a:r>
              <a:rPr lang="en-US" sz="3200" b="1" dirty="0">
                <a:solidFill>
                  <a:srgbClr val="FF0000"/>
                </a:solidFill>
              </a:rPr>
              <a:t>Subject </a:t>
            </a:r>
            <a:r>
              <a:rPr lang="ar-IQ" sz="3200" b="1" dirty="0">
                <a:solidFill>
                  <a:srgbClr val="FF0000"/>
                </a:solidFill>
              </a:rPr>
              <a:t>ابدأ بالموضوع على نطاق واسع ثم ضيقه</a:t>
            </a:r>
          </a:p>
          <a:p>
            <a:r>
              <a:rPr lang="ar-IQ" sz="3200" b="1" dirty="0">
                <a:solidFill>
                  <a:srgbClr val="FF0000"/>
                </a:solidFill>
              </a:rPr>
              <a:t> </a:t>
            </a:r>
          </a:p>
          <a:p>
            <a:endParaRPr lang="ar-IQ" dirty="0"/>
          </a:p>
          <a:p>
            <a:endParaRPr lang="ar-IQ" dirty="0"/>
          </a:p>
          <a:p>
            <a:endParaRPr lang="ar-IQ" dirty="0"/>
          </a:p>
          <a:p>
            <a:endParaRPr lang="ar-IQ" dirty="0"/>
          </a:p>
        </p:txBody>
      </p:sp>
      <p:pic>
        <p:nvPicPr>
          <p:cNvPr id="4" name="صورة 3">
            <a:extLst>
              <a:ext uri="{FF2B5EF4-FFF2-40B4-BE49-F238E27FC236}">
                <a16:creationId xmlns:a16="http://schemas.microsoft.com/office/drawing/2014/main" id="{896835A2-CAD9-4C75-A32F-93769F3F4650}"/>
              </a:ext>
            </a:extLst>
          </p:cNvPr>
          <p:cNvPicPr>
            <a:picLocks noChangeAspect="1"/>
          </p:cNvPicPr>
          <p:nvPr/>
        </p:nvPicPr>
        <p:blipFill>
          <a:blip r:embed="rId2"/>
          <a:stretch>
            <a:fillRect/>
          </a:stretch>
        </p:blipFill>
        <p:spPr>
          <a:xfrm>
            <a:off x="1471787" y="5234584"/>
            <a:ext cx="9446899" cy="1692771"/>
          </a:xfrm>
          <a:prstGeom prst="rect">
            <a:avLst/>
          </a:prstGeom>
        </p:spPr>
      </p:pic>
      <p:sp>
        <p:nvSpPr>
          <p:cNvPr id="8" name="مربع نص 7">
            <a:extLst>
              <a:ext uri="{FF2B5EF4-FFF2-40B4-BE49-F238E27FC236}">
                <a16:creationId xmlns:a16="http://schemas.microsoft.com/office/drawing/2014/main" id="{808C1412-5F4F-4493-8190-D9105BA29F15}"/>
              </a:ext>
            </a:extLst>
          </p:cNvPr>
          <p:cNvSpPr txBox="1"/>
          <p:nvPr/>
        </p:nvSpPr>
        <p:spPr>
          <a:xfrm>
            <a:off x="99237" y="482557"/>
            <a:ext cx="11993525" cy="4382610"/>
          </a:xfrm>
          <a:prstGeom prst="rect">
            <a:avLst/>
          </a:prstGeom>
          <a:noFill/>
        </p:spPr>
        <p:txBody>
          <a:bodyPr wrap="square">
            <a:spAutoFit/>
          </a:bodyPr>
          <a:lstStyle/>
          <a:p>
            <a:pPr marL="342900" lvl="0" indent="-342900" algn="r" rtl="1">
              <a:lnSpc>
                <a:spcPct val="150000"/>
              </a:lnSpc>
              <a:buFont typeface="Symbol" panose="05050102010706020507" pitchFamily="18" charset="2"/>
              <a:buChar char=""/>
            </a:pPr>
            <a:r>
              <a:rPr lang="ar-IQ"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خلفية الموضوع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Background</a:t>
            </a:r>
            <a:r>
              <a:rPr lang="ar-IQ"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lvl="0" algn="r" rtl="1">
              <a:lnSpc>
                <a:spcPct val="150000"/>
              </a:lnSpc>
            </a:pPr>
            <a:r>
              <a:rPr lang="ar-IQ"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في الفقرة الأولى ، صِف بإيجاز مجال البحث الواسع ثم احصره في تركيز معين (باتجاه معين). سيساعد هذا في وضع موضوع بحثك في المجال الأوسع ، مما يجعل العمل في متناول جمهور أوسع ، وليس فقط للمتخصصين في مجالك.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914400" algn="r" rtl="1">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أ- السياق التاريخي أو الجغرافي أو الاجتماعي ، ب-  ملخص للنظريات أو الأبحاث ذات الصلة بالموضوع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914400" algn="just" rtl="0">
              <a:lnSpc>
                <a:spcPct val="150000"/>
              </a:lnSpc>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Worldwide, many bacteria are showing resistance to antibiotics. This is becoming a major problem for health care professionals; for example, multiple strains of a potentially deadly bacteria, Staphylococcus </a:t>
            </a:r>
            <a:r>
              <a:rPr lang="en-US"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aureas</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already resistant to all antibiotics except vancomycin. The reports of vancomycin resistant strains of S. </a:t>
            </a:r>
            <a:r>
              <a:rPr lang="en-US"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aureas</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which appeared from three different areas of the globe last year, sent shock waves through the medical community (Levy, 1998)</a:t>
            </a: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87F7B079-C7B1-4954-8A1B-F59912D3DDCC}"/>
              </a:ext>
            </a:extLst>
          </p:cNvPr>
          <p:cNvSpPr txBox="1"/>
          <p:nvPr/>
        </p:nvSpPr>
        <p:spPr>
          <a:xfrm>
            <a:off x="6095999" y="5466427"/>
            <a:ext cx="9911238" cy="369332"/>
          </a:xfrm>
          <a:prstGeom prst="rect">
            <a:avLst/>
          </a:prstGeom>
          <a:noFill/>
        </p:spPr>
        <p:txBody>
          <a:bodyPr wrap="square">
            <a:spAutoFit/>
          </a:bodyPr>
          <a:lstStyle/>
          <a:p>
            <a:pPr algn="l" rtl="0"/>
            <a:r>
              <a:rPr lang="ar-IQ" dirty="0"/>
              <a:t>1-	 الموضوع </a:t>
            </a:r>
            <a:r>
              <a:rPr lang="en-US" dirty="0"/>
              <a:t>Subject : Hook your reader</a:t>
            </a:r>
            <a:endParaRPr lang="ar-IQ" dirty="0"/>
          </a:p>
        </p:txBody>
      </p:sp>
    </p:spTree>
    <p:extLst>
      <p:ext uri="{BB962C8B-B14F-4D97-AF65-F5344CB8AC3E}">
        <p14:creationId xmlns:p14="http://schemas.microsoft.com/office/powerpoint/2010/main" val="1642061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FBEBEFD-0071-4D0D-9E34-327685A501C0}"/>
              </a:ext>
            </a:extLst>
          </p:cNvPr>
          <p:cNvSpPr txBox="1"/>
          <p:nvPr/>
        </p:nvSpPr>
        <p:spPr>
          <a:xfrm>
            <a:off x="662763" y="0"/>
            <a:ext cx="10866474" cy="6370975"/>
          </a:xfrm>
          <a:prstGeom prst="rect">
            <a:avLst/>
          </a:prstGeom>
          <a:noFill/>
        </p:spPr>
        <p:txBody>
          <a:bodyPr wrap="square">
            <a:spAutoFit/>
          </a:bodyPr>
          <a:lstStyle/>
          <a:p>
            <a:r>
              <a:rPr lang="ar-IQ" dirty="0"/>
              <a:t>•	</a:t>
            </a:r>
            <a:r>
              <a:rPr lang="ar-IQ" sz="2800" b="1" dirty="0">
                <a:solidFill>
                  <a:srgbClr val="FF0000"/>
                </a:solidFill>
                <a:effectLst>
                  <a:outerShdw blurRad="38100" dist="38100" dir="2700000" algn="tl">
                    <a:srgbClr val="000000">
                      <a:alpha val="43137"/>
                    </a:srgbClr>
                  </a:outerShdw>
                </a:effectLst>
              </a:rPr>
              <a:t>تعريفات المصطلحات الرئيسية</a:t>
            </a:r>
            <a:r>
              <a:rPr lang="en-US" sz="2800" b="1" dirty="0">
                <a:solidFill>
                  <a:srgbClr val="FF0000"/>
                </a:solidFill>
                <a:effectLst>
                  <a:outerShdw blurRad="38100" dist="38100" dir="2700000" algn="tl">
                    <a:srgbClr val="000000">
                      <a:alpha val="43137"/>
                    </a:srgbClr>
                  </a:outerShdw>
                </a:effectLst>
              </a:rPr>
              <a:t>Define key terms </a:t>
            </a:r>
          </a:p>
          <a:p>
            <a:r>
              <a:rPr lang="ar-IQ" sz="3200" dirty="0"/>
              <a:t>في بعض الاحيان   وفي كلمة الافتتاح </a:t>
            </a:r>
            <a:r>
              <a:rPr lang="en-US" sz="3200" dirty="0"/>
              <a:t>opening passage  </a:t>
            </a:r>
            <a:r>
              <a:rPr lang="ar-IQ" sz="3200" dirty="0"/>
              <a:t>لابد ان نعرف بعض المصطلحات </a:t>
            </a:r>
            <a:r>
              <a:rPr lang="ar-IQ" sz="3200" dirty="0" err="1"/>
              <a:t>الصعبه</a:t>
            </a:r>
            <a:r>
              <a:rPr lang="ar-IQ" sz="3200" dirty="0"/>
              <a:t> </a:t>
            </a:r>
            <a:r>
              <a:rPr lang="en-US" sz="3200" dirty="0"/>
              <a:t>Difficult terminology  </a:t>
            </a:r>
          </a:p>
          <a:p>
            <a:r>
              <a:rPr lang="en-US" dirty="0"/>
              <a:t>•	</a:t>
            </a:r>
            <a:r>
              <a:rPr lang="ar-IQ" sz="2800" b="1" dirty="0">
                <a:solidFill>
                  <a:srgbClr val="FF0000"/>
                </a:solidFill>
                <a:effectLst>
                  <a:outerShdw blurRad="38100" dist="38100" dir="2700000" algn="tl">
                    <a:srgbClr val="000000">
                      <a:alpha val="43137"/>
                    </a:srgbClr>
                  </a:outerShdw>
                </a:effectLst>
              </a:rPr>
              <a:t>أهمية الموضوع </a:t>
            </a:r>
            <a:r>
              <a:rPr lang="en-US" sz="2800" b="1" dirty="0">
                <a:solidFill>
                  <a:srgbClr val="FF0000"/>
                </a:solidFill>
                <a:effectLst>
                  <a:outerShdw blurRad="38100" dist="38100" dir="2700000" algn="tl">
                    <a:srgbClr val="000000">
                      <a:alpha val="43137"/>
                    </a:srgbClr>
                  </a:outerShdw>
                </a:effectLst>
              </a:rPr>
              <a:t>Relevance of the Topic </a:t>
            </a:r>
          </a:p>
          <a:p>
            <a:r>
              <a:rPr lang="ar-IQ" sz="3200" dirty="0"/>
              <a:t>من الضروري تبرير سبب اختيار الموضوع للتحليل ، بالإضافة إلى مستوى حداثة الموضوع وأهميته ، وبيان أسباب اختيار هذا الموضوع. من الضروري أن يتوافق الموضوع المختار مع مجال الدراسة والتخصص المحدد. يجب الكشف عن أهمية الموضوع في ما لا يزيد عن فقرة واحدة أو فقرتين.</a:t>
            </a:r>
          </a:p>
          <a:p>
            <a:pPr algn="l" rtl="0"/>
            <a:r>
              <a:rPr lang="en-US" sz="3200" dirty="0"/>
              <a:t>We need to establish green zones in every city of this country to control urban sprawl and to protect a segment of the natural habitat for the animals. </a:t>
            </a:r>
          </a:p>
          <a:p>
            <a:r>
              <a:rPr lang="ar-IQ" sz="3200" dirty="0"/>
              <a:t>نحن بحاجة إلى إنشاء مناطق خضراء في كل مدينة في هذا البلد للسيطرة على الزحف العمراني وحماية جزء من الموائل الطبيعية للحيوانات</a:t>
            </a:r>
          </a:p>
        </p:txBody>
      </p:sp>
    </p:spTree>
    <p:extLst>
      <p:ext uri="{BB962C8B-B14F-4D97-AF65-F5344CB8AC3E}">
        <p14:creationId xmlns:p14="http://schemas.microsoft.com/office/powerpoint/2010/main" val="1971915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9F2E9AE-ED58-47D4-B65B-DE688648DB23}"/>
              </a:ext>
            </a:extLst>
          </p:cNvPr>
          <p:cNvSpPr txBox="1"/>
          <p:nvPr/>
        </p:nvSpPr>
        <p:spPr>
          <a:xfrm>
            <a:off x="642938" y="328613"/>
            <a:ext cx="11029950" cy="6586418"/>
          </a:xfrm>
          <a:prstGeom prst="rect">
            <a:avLst/>
          </a:prstGeom>
          <a:noFill/>
        </p:spPr>
        <p:txBody>
          <a:bodyPr wrap="square">
            <a:spAutoFit/>
          </a:bodyPr>
          <a:lstStyle/>
          <a:p>
            <a:r>
              <a:rPr lang="ar-IQ" dirty="0"/>
              <a:t>3-	</a:t>
            </a:r>
            <a:r>
              <a:rPr lang="ar-IQ" sz="2800" b="1"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استشهد بدقة ولكن ليس بشكل مفرط</a:t>
            </a:r>
            <a:r>
              <a:rPr lang="en-US" sz="2800" b="1"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Cite thoroughly but not excessively</a:t>
            </a:r>
          </a:p>
          <a:p>
            <a:r>
              <a:rPr lang="ar-IQ" sz="2000" dirty="0"/>
              <a:t>بمجرد تضييق نطاق تركيزك على الموضوع المحدد لدراستك ، يجب أن تغطي بدقة أحدث المؤلفات المتعلقة بدراستك وأكثرها صلة. يجب أن تكون مراجعتك للأدبيات كاملة ، ولكن ليست طويلة جدًا. إذا وجدت أن مقدمتك طويلة جدًا أو مليئة بالاقتباسات ، فإن أحد الحلول الممكنة هو الاستشهاد بمقالات المراجعة</a:t>
            </a:r>
            <a:r>
              <a:rPr lang="en-US" sz="2000" dirty="0"/>
              <a:t>review article ، </a:t>
            </a:r>
            <a:r>
              <a:rPr lang="ar-IQ" sz="2000" dirty="0"/>
              <a:t>بدلاً من الاستشهاد بكل المقالات الفردية التي تم تلخيصها بالفعل في المراجعة.</a:t>
            </a:r>
          </a:p>
          <a:p>
            <a:r>
              <a:rPr lang="ar-IQ" sz="2000" dirty="0"/>
              <a:t>4-	</a:t>
            </a:r>
            <a:r>
              <a:rPr lang="ar-IQ" sz="2800" b="1" dirty="0">
                <a:solidFill>
                  <a:srgbClr val="FF0000"/>
                </a:solidFill>
                <a:latin typeface="Aldhabi" panose="01000000000000000000" pitchFamily="2" charset="-78"/>
                <a:cs typeface="Aldhabi" panose="01000000000000000000" pitchFamily="2" charset="-78"/>
              </a:rPr>
              <a:t>تجنب إعطاء الكثير من الاقتباسات لنقطة واحدة</a:t>
            </a:r>
            <a:r>
              <a:rPr lang="en-US" sz="2800" b="1" dirty="0">
                <a:solidFill>
                  <a:srgbClr val="FF0000"/>
                </a:solidFill>
                <a:latin typeface="Aldhabi" panose="01000000000000000000" pitchFamily="2" charset="-78"/>
                <a:cs typeface="Aldhabi" panose="01000000000000000000" pitchFamily="2" charset="-78"/>
              </a:rPr>
              <a:t>Avoid giving too many citations for one point</a:t>
            </a:r>
          </a:p>
          <a:p>
            <a:r>
              <a:rPr lang="ar-IQ" sz="2000" dirty="0"/>
              <a:t>تأمل الجملة التالية: "</a:t>
            </a:r>
            <a:r>
              <a:rPr lang="en-US" sz="2000" dirty="0"/>
              <a:t>Many studies have found a significant association between X and Y [4-15]."</a:t>
            </a:r>
          </a:p>
          <a:p>
            <a:r>
              <a:rPr lang="ar-IQ" sz="2000" dirty="0"/>
              <a:t>تستشهد هذه الجملة بالعديد من الدراسات دفعة واحدة. على الرغم من أن المراجع [4-15] قد توفر نظرة عامة جيدة عن الموضوع ، إلا أن هذه الجملة لا توفر سياقًا أو تفسيرًا كافيًا لهذه الدراسات السابقة. إذا كانت كل هذه المراجع تستحق الذكر ، ف</a:t>
            </a:r>
          </a:p>
          <a:p>
            <a:r>
              <a:rPr lang="ar-IQ" sz="2000" dirty="0"/>
              <a:t>ينبغي مناقشتها بمزيد من التحديد. على سبيل المثال:</a:t>
            </a:r>
          </a:p>
          <a:p>
            <a:r>
              <a:rPr lang="ar-IQ" sz="2000" dirty="0"/>
              <a:t>"</a:t>
            </a:r>
            <a:r>
              <a:rPr lang="en-US" sz="2000" dirty="0"/>
              <a:t>A significant association has been found between X and Y in men [4-7], women [8-11], and children [12-15]."</a:t>
            </a:r>
          </a:p>
          <a:p>
            <a:r>
              <a:rPr lang="ar-IQ" sz="2000" dirty="0"/>
              <a:t>5-	</a:t>
            </a:r>
            <a:r>
              <a:rPr lang="ar-IQ" sz="2800" b="1" dirty="0">
                <a:solidFill>
                  <a:srgbClr val="FF0000"/>
                </a:solidFill>
                <a:latin typeface="Aldhabi" panose="01000000000000000000" pitchFamily="2" charset="-78"/>
                <a:cs typeface="Aldhabi" panose="01000000000000000000" pitchFamily="2" charset="-78"/>
              </a:rPr>
              <a:t>اذكر الأهمية </a:t>
            </a:r>
            <a:r>
              <a:rPr lang="en-US" sz="2800" b="1" dirty="0">
                <a:solidFill>
                  <a:srgbClr val="FF0000"/>
                </a:solidFill>
                <a:latin typeface="Aldhabi" panose="01000000000000000000" pitchFamily="2" charset="-78"/>
                <a:cs typeface="Aldhabi" panose="01000000000000000000" pitchFamily="2" charset="-78"/>
              </a:rPr>
              <a:t>State the importance of the study</a:t>
            </a:r>
          </a:p>
          <a:p>
            <a:r>
              <a:rPr lang="en-US" sz="2000" dirty="0"/>
              <a:t>•	</a:t>
            </a:r>
            <a:r>
              <a:rPr lang="ar-IQ" sz="2000" dirty="0"/>
              <a:t>ترفض الابحاث في المجلات العالمية  "لعدم إظهار أهمية الموضوع" أو "الافتقار إلى الدافع الواضح" وعادة ما تتجاهل هذه النقطة</a:t>
            </a:r>
          </a:p>
          <a:p>
            <a:r>
              <a:rPr lang="ar-IQ" sz="2000" dirty="0"/>
              <a:t>يتمثل أحد أهداف المقدمة في شرح سبب استحقاق موضوع البحث للدراسة، ويجب ان تعكس رايك في الموضوع. واحدة من أكثر المزالق شيوعًا هي أن تقول ببساطة ، "الموضوع </a:t>
            </a:r>
            <a:r>
              <a:rPr lang="en-US" sz="2000" dirty="0"/>
              <a:t>X </a:t>
            </a:r>
            <a:r>
              <a:rPr lang="ar-IQ" sz="2000" dirty="0"/>
              <a:t>مهم". بدلاً من مجرد قول أن الموضوع مهم ، أظهر سبب أهمية الموضوع.  ان هدفك او غرضك من الدراسة هو المفتاح لاستكشاف الحجه . فهل تريد ان تقنع او تستفهم او تناقش </a:t>
            </a:r>
          </a:p>
          <a:p>
            <a:r>
              <a:rPr lang="ar-IQ" sz="2000" dirty="0"/>
              <a:t>فالإقناع </a:t>
            </a:r>
            <a:r>
              <a:rPr lang="en-US" sz="2000" dirty="0"/>
              <a:t>Persuasion   </a:t>
            </a:r>
            <a:r>
              <a:rPr lang="ar-IQ" sz="2000" dirty="0"/>
              <a:t>يعني عملية اقناع القاري بان موقفك صحيح </a:t>
            </a:r>
          </a:p>
          <a:p>
            <a:endParaRPr lang="ar-IQ" dirty="0"/>
          </a:p>
        </p:txBody>
      </p:sp>
    </p:spTree>
    <p:extLst>
      <p:ext uri="{BB962C8B-B14F-4D97-AF65-F5344CB8AC3E}">
        <p14:creationId xmlns:p14="http://schemas.microsoft.com/office/powerpoint/2010/main" val="1792404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8FB122A-F8FD-4122-BDD1-86E0AF036BB1}"/>
              </a:ext>
            </a:extLst>
          </p:cNvPr>
          <p:cNvSpPr txBox="1"/>
          <p:nvPr/>
        </p:nvSpPr>
        <p:spPr>
          <a:xfrm>
            <a:off x="633523" y="3429000"/>
            <a:ext cx="10924954" cy="2862322"/>
          </a:xfrm>
          <a:prstGeom prst="rect">
            <a:avLst/>
          </a:prstGeom>
          <a:noFill/>
        </p:spPr>
        <p:txBody>
          <a:bodyPr wrap="square">
            <a:spAutoFit/>
          </a:bodyPr>
          <a:lstStyle/>
          <a:p>
            <a:r>
              <a:rPr lang="ar-IQ" dirty="0"/>
              <a:t>•</a:t>
            </a:r>
            <a:r>
              <a:rPr lang="ar-IQ" sz="4000" dirty="0"/>
              <a:t>	</a:t>
            </a:r>
            <a:r>
              <a:rPr lang="en-US" sz="2800" dirty="0"/>
              <a:t> </a:t>
            </a:r>
            <a:r>
              <a:rPr lang="ar-IQ" sz="2800" dirty="0"/>
              <a:t>الاستفسار</a:t>
            </a:r>
            <a:r>
              <a:rPr lang="ar-IQ" sz="2800" b="1" dirty="0">
                <a:solidFill>
                  <a:srgbClr val="FF0000"/>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Inquiry </a:t>
            </a:r>
            <a:r>
              <a:rPr lang="ar-IQ" sz="2800" b="1" dirty="0">
                <a:solidFill>
                  <a:srgbClr val="FF0000"/>
                </a:solidFill>
                <a:effectLst>
                  <a:outerShdw blurRad="38100" dist="38100" dir="2700000" algn="tl">
                    <a:srgbClr val="000000">
                      <a:alpha val="43137"/>
                    </a:srgbClr>
                  </a:outerShdw>
                </a:effectLst>
              </a:rPr>
              <a:t> او تسمى </a:t>
            </a:r>
            <a:r>
              <a:rPr lang="ar-IQ" sz="2800" b="1" dirty="0" err="1">
                <a:solidFill>
                  <a:srgbClr val="FF0000"/>
                </a:solidFill>
                <a:effectLst>
                  <a:outerShdw blurRad="38100" dist="38100" dir="2700000" algn="tl">
                    <a:srgbClr val="000000">
                      <a:alpha val="43137"/>
                    </a:srgbClr>
                  </a:outerShdw>
                </a:effectLst>
              </a:rPr>
              <a:t>الفجوه</a:t>
            </a:r>
            <a:r>
              <a:rPr lang="ar-IQ" sz="2800" b="1" dirty="0">
                <a:solidFill>
                  <a:srgbClr val="FF0000"/>
                </a:solidFill>
                <a:effectLst>
                  <a:outerShdw blurRad="38100" dist="38100" dir="2700000" algn="tl">
                    <a:srgbClr val="000000">
                      <a:alpha val="43137"/>
                    </a:srgbClr>
                  </a:outerShdw>
                </a:effectLst>
              </a:rPr>
              <a:t> في هذا الموضوع </a:t>
            </a:r>
          </a:p>
          <a:p>
            <a:r>
              <a:rPr lang="ar-IQ" sz="2800" dirty="0"/>
              <a:t>الاستفسار هو نهج استكشافي لمشكلة تدرس فيه في القضايا دون التشديد على  الإقناع.</a:t>
            </a:r>
          </a:p>
          <a:p>
            <a:pPr algn="just" rtl="0"/>
            <a:r>
              <a:rPr lang="en-US" sz="2800" dirty="0"/>
              <a:t>Many suburban home dwellers complain that deer, raccoons, and other wild animals ravage their gardens, flowerbeds, and garbage cans; however, the animals were the first. </a:t>
            </a:r>
            <a:r>
              <a:rPr lang="en-US" sz="2800" dirty="0">
                <a:highlight>
                  <a:srgbClr val="FFFF00"/>
                </a:highlight>
              </a:rPr>
              <a:t>Thus, we may need a task force to examine the rights of each side of this conflict</a:t>
            </a:r>
          </a:p>
        </p:txBody>
      </p:sp>
      <p:sp>
        <p:nvSpPr>
          <p:cNvPr id="4" name="مربع نص 3">
            <a:extLst>
              <a:ext uri="{FF2B5EF4-FFF2-40B4-BE49-F238E27FC236}">
                <a16:creationId xmlns:a16="http://schemas.microsoft.com/office/drawing/2014/main" id="{936EF2C7-5759-4DDF-AB3C-2040BBC05706}"/>
              </a:ext>
            </a:extLst>
          </p:cNvPr>
          <p:cNvSpPr txBox="1"/>
          <p:nvPr/>
        </p:nvSpPr>
        <p:spPr>
          <a:xfrm>
            <a:off x="633523" y="231725"/>
            <a:ext cx="10207117" cy="2677656"/>
          </a:xfrm>
          <a:prstGeom prst="rect">
            <a:avLst/>
          </a:prstGeom>
          <a:noFill/>
        </p:spPr>
        <p:txBody>
          <a:bodyPr wrap="square">
            <a:spAutoFit/>
          </a:bodyPr>
          <a:lstStyle/>
          <a:p>
            <a:r>
              <a:rPr lang="ar-IQ" sz="2400" dirty="0"/>
              <a:t>على سبيل المثال ، بدلاً من كتابة "تطوير مواد جديدة مهم لصناعة السيارات" ، يمكنك أن تكتب ، "إن تطوير مواد جديدة ضروري لصناعة السيارات لإنتاج سيارات أقوى وأخف وزنًا ، مما يحسن السلامة والاقتصاد في استهلاك الوقود ".</a:t>
            </a:r>
          </a:p>
          <a:p>
            <a:pPr algn="l" rtl="0"/>
            <a:r>
              <a:rPr lang="en-US" sz="2400" dirty="0"/>
              <a:t>For example, instead of writing "</a:t>
            </a:r>
            <a:r>
              <a:rPr lang="en-US" sz="2400" b="1" dirty="0">
                <a:solidFill>
                  <a:schemeClr val="accent1">
                    <a:lumMod val="75000"/>
                  </a:schemeClr>
                </a:solidFill>
              </a:rPr>
              <a:t>The development of new materials is important for the automotive industry,"</a:t>
            </a:r>
            <a:r>
              <a:rPr lang="en-US" sz="2400" dirty="0"/>
              <a:t> you could write, "</a:t>
            </a:r>
            <a:r>
              <a:rPr lang="en-US" sz="2400" b="1" dirty="0">
                <a:solidFill>
                  <a:srgbClr val="FF0000"/>
                </a:solidFill>
              </a:rPr>
              <a:t>The development of new materials is necessary for the automotive industry to produce stronger, lighter vehicles, which will improve safety and fuel economy</a:t>
            </a:r>
          </a:p>
        </p:txBody>
      </p:sp>
    </p:spTree>
    <p:extLst>
      <p:ext uri="{BB962C8B-B14F-4D97-AF65-F5344CB8AC3E}">
        <p14:creationId xmlns:p14="http://schemas.microsoft.com/office/powerpoint/2010/main" val="2035384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881AA50-C54B-4731-B32D-363AD64AB8CA}"/>
              </a:ext>
            </a:extLst>
          </p:cNvPr>
          <p:cNvPicPr>
            <a:picLocks noChangeAspect="1"/>
          </p:cNvPicPr>
          <p:nvPr/>
        </p:nvPicPr>
        <p:blipFill>
          <a:blip r:embed="rId2"/>
          <a:stretch>
            <a:fillRect/>
          </a:stretch>
        </p:blipFill>
        <p:spPr>
          <a:xfrm>
            <a:off x="1" y="0"/>
            <a:ext cx="11950994" cy="6858000"/>
          </a:xfrm>
          <a:prstGeom prst="rect">
            <a:avLst/>
          </a:prstGeom>
        </p:spPr>
      </p:pic>
    </p:spTree>
    <p:extLst>
      <p:ext uri="{BB962C8B-B14F-4D97-AF65-F5344CB8AC3E}">
        <p14:creationId xmlns:p14="http://schemas.microsoft.com/office/powerpoint/2010/main" val="1103511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69BA0D4-15E1-4749-94C5-534D5142C9C7}"/>
              </a:ext>
            </a:extLst>
          </p:cNvPr>
          <p:cNvPicPr>
            <a:picLocks noChangeAspect="1"/>
          </p:cNvPicPr>
          <p:nvPr/>
        </p:nvPicPr>
        <p:blipFill rotWithShape="1">
          <a:blip r:embed="rId2"/>
          <a:srcRect l="725" t="2960" b="5497"/>
          <a:stretch/>
        </p:blipFill>
        <p:spPr>
          <a:xfrm>
            <a:off x="223838" y="214313"/>
            <a:ext cx="11744324" cy="6186487"/>
          </a:xfrm>
          <a:prstGeom prst="rect">
            <a:avLst/>
          </a:prstGeom>
        </p:spPr>
      </p:pic>
    </p:spTree>
    <p:extLst>
      <p:ext uri="{BB962C8B-B14F-4D97-AF65-F5344CB8AC3E}">
        <p14:creationId xmlns:p14="http://schemas.microsoft.com/office/powerpoint/2010/main" val="142484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1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85AE783-D10B-47E1-A28D-0C4A1C5A3B86}"/>
              </a:ext>
            </a:extLst>
          </p:cNvPr>
          <p:cNvSpPr txBox="1"/>
          <p:nvPr/>
        </p:nvSpPr>
        <p:spPr>
          <a:xfrm>
            <a:off x="563105" y="366623"/>
            <a:ext cx="11065790" cy="6186309"/>
          </a:xfrm>
          <a:prstGeom prst="rect">
            <a:avLst/>
          </a:prstGeom>
          <a:noFill/>
        </p:spPr>
        <p:txBody>
          <a:bodyPr wrap="square">
            <a:spAutoFit/>
          </a:bodyPr>
          <a:lstStyle/>
          <a:p>
            <a:r>
              <a:rPr lang="ar-IQ" sz="4400" b="1" dirty="0">
                <a:solidFill>
                  <a:srgbClr val="FF0000"/>
                </a:solidFill>
                <a:effectLst>
                  <a:outerShdw blurRad="38100" dist="38100" dir="2700000" algn="tl">
                    <a:srgbClr val="000000">
                      <a:alpha val="43137"/>
                    </a:srgbClr>
                  </a:outerShdw>
                </a:effectLst>
                <a:cs typeface="DecoType Naskh Extensions" panose="02010400000000000000" pitchFamily="2" charset="-78"/>
              </a:rPr>
              <a:t>التقرير: </a:t>
            </a:r>
          </a:p>
          <a:p>
            <a:pPr algn="just"/>
            <a:r>
              <a:rPr lang="ar-IQ" sz="2800" dirty="0"/>
              <a:t>هو عبارةٌ عن نص يحتوي على معلومات مباشرة حول موضوع ما، وعادةً يتم إعداد التقارير من أجل متابعة حدث، أو عمل مرتبط بفترة زمنيّة معيّنة، ويُقدّم التقرير خلالها، وقد يستخدم في أوقات لاحقة بعد حفظه في الأرشيف، ويعرف أيضاً بأنه خلاصة تساهم في توضيح شيء ما، وتحتوي على أهم النقاط الرئيسيّة التي يجب أن يتم الاطلاع عليها بعد الانتهاء من إعداد التقرير، وعادةً تستخدم التقارير في صياغة الأعمال، والمهام اليومية، مثل: التقارير الإخباريّة.</a:t>
            </a:r>
          </a:p>
          <a:p>
            <a:r>
              <a:rPr lang="ar-IQ" sz="4400" b="1" dirty="0">
                <a:solidFill>
                  <a:srgbClr val="FF0000"/>
                </a:solidFill>
                <a:effectLst>
                  <a:outerShdw blurRad="38100" dist="38100" dir="2700000" algn="tl">
                    <a:srgbClr val="000000">
                      <a:alpha val="43137"/>
                    </a:srgbClr>
                  </a:outerShdw>
                </a:effectLst>
                <a:cs typeface="DecoType Naskh Extensions" panose="02010400000000000000" pitchFamily="2" charset="-78"/>
              </a:rPr>
              <a:t>خصائص التقرير: </a:t>
            </a:r>
          </a:p>
          <a:p>
            <a:pPr algn="just"/>
            <a:r>
              <a:rPr lang="ar-IQ" sz="2800" dirty="0"/>
              <a:t>•	الدقة، تعد من أهم خصائص التقرير فيجب أن يكون دقيقاً، ويحتوي على كافة المعلومات المهمة بشكل واضح، ويسهل فهمها من قبل كافة الأفراد الذين سيطلعون على التقرير.</a:t>
            </a:r>
          </a:p>
          <a:p>
            <a:pPr algn="just"/>
            <a:r>
              <a:rPr lang="ar-IQ" sz="2800" dirty="0"/>
              <a:t>•	الإيجاز، يعد من مميّزات التقرير فيجب أن يكون مختصراً، وقادراً على توصيل المعلومات المطلوبة بشكل صحيح. </a:t>
            </a:r>
          </a:p>
          <a:p>
            <a:pPr algn="just"/>
            <a:r>
              <a:rPr lang="ar-IQ" sz="2800" dirty="0"/>
              <a:t>•	التسلسل المنطقيّ، أي أنه يجب أن تقسم الأفكار في نص التقرير بالاعتماد على تسلسل ثابت، ومنطقي من خلال تجنب خلط الأفكار معاً مما يؤدي إلى عدم وضوحها، وصعوبة فهمها</a:t>
            </a:r>
          </a:p>
        </p:txBody>
      </p:sp>
    </p:spTree>
    <p:extLst>
      <p:ext uri="{BB962C8B-B14F-4D97-AF65-F5344CB8AC3E}">
        <p14:creationId xmlns:p14="http://schemas.microsoft.com/office/powerpoint/2010/main" val="3022306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7D172BD-0FC3-426E-80C5-75FACFF515E9}"/>
              </a:ext>
            </a:extLst>
          </p:cNvPr>
          <p:cNvSpPr txBox="1"/>
          <p:nvPr/>
        </p:nvSpPr>
        <p:spPr>
          <a:xfrm>
            <a:off x="718457" y="535577"/>
            <a:ext cx="10554787" cy="6001643"/>
          </a:xfrm>
          <a:prstGeom prst="rect">
            <a:avLst/>
          </a:prstGeom>
          <a:noFill/>
        </p:spPr>
        <p:txBody>
          <a:bodyPr wrap="square">
            <a:spAutoFit/>
          </a:bodyPr>
          <a:lstStyle/>
          <a:p>
            <a:r>
              <a:rPr lang="ar-IQ" sz="3200" dirty="0"/>
              <a:t>كيفية استخدام الازمان في الكتابات العلمية  </a:t>
            </a:r>
            <a:r>
              <a:rPr lang="en-US" sz="3200" dirty="0">
                <a:solidFill>
                  <a:srgbClr val="FF0000"/>
                </a:solidFill>
                <a:effectLst>
                  <a:outerShdw blurRad="38100" dist="38100" dir="2700000" algn="tl">
                    <a:srgbClr val="000000">
                      <a:alpha val="43137"/>
                    </a:srgbClr>
                  </a:outerShdw>
                </a:effectLst>
              </a:rPr>
              <a:t>The secret of using tenses in the in scientific writing </a:t>
            </a:r>
          </a:p>
          <a:p>
            <a:pPr marL="457200" indent="-457200">
              <a:buFont typeface="Wingdings" panose="05000000000000000000" pitchFamily="2" charset="2"/>
              <a:buChar char="q"/>
            </a:pPr>
            <a:r>
              <a:rPr lang="en-US" sz="3200" b="1" dirty="0">
                <a:solidFill>
                  <a:srgbClr val="FF0000"/>
                </a:solidFill>
                <a:effectLst>
                  <a:outerShdw blurRad="38100" dist="38100" dir="2700000" algn="tl">
                    <a:srgbClr val="000000">
                      <a:alpha val="43137"/>
                    </a:srgbClr>
                  </a:outerShdw>
                </a:effectLst>
              </a:rPr>
              <a:t>	</a:t>
            </a:r>
            <a:r>
              <a:rPr lang="ar-IQ" sz="3200" b="1" dirty="0">
                <a:solidFill>
                  <a:srgbClr val="FF0000"/>
                </a:solidFill>
                <a:effectLst>
                  <a:outerShdw blurRad="38100" dist="38100" dir="2700000" algn="tl">
                    <a:srgbClr val="000000">
                      <a:alpha val="43137"/>
                    </a:srgbClr>
                  </a:outerShdw>
                </a:effectLst>
              </a:rPr>
              <a:t>المقدمة </a:t>
            </a:r>
          </a:p>
          <a:p>
            <a:r>
              <a:rPr lang="ar-IQ" sz="3200" dirty="0"/>
              <a:t>•	استخدم المضارع البسيط </a:t>
            </a:r>
            <a:r>
              <a:rPr lang="en-US" sz="3200" b="1" dirty="0">
                <a:solidFill>
                  <a:srgbClr val="FF0000"/>
                </a:solidFill>
                <a:effectLst>
                  <a:outerShdw blurRad="38100" dist="38100" dir="2700000" algn="tl">
                    <a:srgbClr val="000000">
                      <a:alpha val="43137"/>
                    </a:srgbClr>
                  </a:outerShdw>
                </a:effectLst>
              </a:rPr>
              <a:t>Present tense  </a:t>
            </a:r>
            <a:r>
              <a:rPr lang="ar-IQ" sz="3200" dirty="0"/>
              <a:t>كالاتي:</a:t>
            </a:r>
          </a:p>
          <a:p>
            <a:r>
              <a:rPr lang="ar-IQ" sz="3200" dirty="0"/>
              <a:t> 	لتوضيح الهدف من وراء اجراء الدراسة </a:t>
            </a:r>
          </a:p>
          <a:p>
            <a:r>
              <a:rPr lang="ar-IQ" sz="3200" dirty="0"/>
              <a:t> 	الادبيات التي تعرف عن هذا الموضوع </a:t>
            </a:r>
          </a:p>
          <a:p>
            <a:r>
              <a:rPr lang="ar-IQ" sz="3200" dirty="0"/>
              <a:t> 	الحقائق التي </a:t>
            </a:r>
            <a:r>
              <a:rPr lang="ar-IQ" sz="3200" dirty="0" err="1"/>
              <a:t>لايمكن</a:t>
            </a:r>
            <a:r>
              <a:rPr lang="ar-IQ" sz="3200" dirty="0"/>
              <a:t> ان تتغير مثل </a:t>
            </a:r>
            <a:r>
              <a:rPr lang="en-US" sz="3200" dirty="0">
                <a:solidFill>
                  <a:srgbClr val="FF0000"/>
                </a:solidFill>
                <a:effectLst>
                  <a:outerShdw blurRad="38100" dist="38100" dir="2700000" algn="tl">
                    <a:srgbClr val="000000">
                      <a:alpha val="43137"/>
                    </a:srgbClr>
                  </a:outerShdw>
                </a:effectLst>
              </a:rPr>
              <a:t>The earth revolves around the sun </a:t>
            </a:r>
          </a:p>
          <a:p>
            <a:r>
              <a:rPr lang="en-US" sz="3200" dirty="0"/>
              <a:t> 	</a:t>
            </a:r>
            <a:r>
              <a:rPr lang="ar-IQ" sz="3200" dirty="0"/>
              <a:t>نتائج البحوث التي تعتقد بانها صحيحة وذات علاقة بموضوعك</a:t>
            </a:r>
          </a:p>
          <a:p>
            <a:r>
              <a:rPr lang="ar-IQ" sz="3200" dirty="0"/>
              <a:t>•	 استخدم الماضي البسيط </a:t>
            </a:r>
            <a:r>
              <a:rPr lang="en-US" sz="3200" dirty="0">
                <a:solidFill>
                  <a:srgbClr val="FF0000"/>
                </a:solidFill>
                <a:effectLst>
                  <a:outerShdw blurRad="38100" dist="38100" dir="2700000" algn="tl">
                    <a:srgbClr val="000000">
                      <a:alpha val="43137"/>
                    </a:srgbClr>
                  </a:outerShdw>
                </a:effectLst>
              </a:rPr>
              <a:t>Simple past tense  </a:t>
            </a:r>
            <a:r>
              <a:rPr lang="ar-IQ" sz="3200" dirty="0"/>
              <a:t>كالاتي: </a:t>
            </a:r>
          </a:p>
          <a:p>
            <a:r>
              <a:rPr lang="ar-IQ" sz="3200" dirty="0"/>
              <a:t>•	الحقائق التي كان يعتقد انها صحيحة وقد الغيت مثل : </a:t>
            </a:r>
            <a:r>
              <a:rPr lang="en-US" sz="3200" dirty="0">
                <a:solidFill>
                  <a:srgbClr val="FF0000"/>
                </a:solidFill>
                <a:effectLst>
                  <a:outerShdw blurRad="38100" dist="38100" dir="2700000" algn="tl">
                    <a:srgbClr val="000000">
                      <a:alpha val="43137"/>
                    </a:srgbClr>
                  </a:outerShdw>
                </a:effectLst>
              </a:rPr>
              <a:t>Bats was thought to be blind</a:t>
            </a:r>
          </a:p>
        </p:txBody>
      </p:sp>
    </p:spTree>
    <p:extLst>
      <p:ext uri="{BB962C8B-B14F-4D97-AF65-F5344CB8AC3E}">
        <p14:creationId xmlns:p14="http://schemas.microsoft.com/office/powerpoint/2010/main" val="3618785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AF0CBA-5E55-4571-9B1C-C2E523919A08}"/>
              </a:ext>
            </a:extLst>
          </p:cNvPr>
          <p:cNvSpPr>
            <a:spLocks noGrp="1"/>
          </p:cNvSpPr>
          <p:nvPr>
            <p:ph type="title"/>
          </p:nvPr>
        </p:nvSpPr>
        <p:spPr>
          <a:solidFill>
            <a:schemeClr val="accent2">
              <a:lumMod val="20000"/>
              <a:lumOff val="80000"/>
            </a:schemeClr>
          </a:solidFill>
        </p:spPr>
        <p:txBody>
          <a:bodyPr/>
          <a:lstStyle/>
          <a:p>
            <a:r>
              <a:rPr lang="ar-IQ" b="1" dirty="0">
                <a:solidFill>
                  <a:srgbClr val="FF0000"/>
                </a:solidFill>
                <a:effectLst>
                  <a:outerShdw blurRad="38100" dist="38100" dir="2700000" algn="tl">
                    <a:srgbClr val="000000">
                      <a:alpha val="43137"/>
                    </a:srgbClr>
                  </a:outerShdw>
                </a:effectLst>
              </a:rPr>
              <a:t>ما لمقصود بمراجعة الأدبيات؟؟؟؟؟؟؟ </a:t>
            </a:r>
          </a:p>
        </p:txBody>
      </p:sp>
      <p:sp>
        <p:nvSpPr>
          <p:cNvPr id="3" name="عنصر نائب للمحتوى 2">
            <a:extLst>
              <a:ext uri="{FF2B5EF4-FFF2-40B4-BE49-F238E27FC236}">
                <a16:creationId xmlns:a16="http://schemas.microsoft.com/office/drawing/2014/main" id="{923661FD-984D-460B-BE8B-1A2FC88567FC}"/>
              </a:ext>
            </a:extLst>
          </p:cNvPr>
          <p:cNvSpPr>
            <a:spLocks noGrp="1"/>
          </p:cNvSpPr>
          <p:nvPr>
            <p:ph idx="1"/>
          </p:nvPr>
        </p:nvSpPr>
        <p:spPr>
          <a:solidFill>
            <a:srgbClr val="92D050">
              <a:alpha val="34000"/>
            </a:srgbClr>
          </a:solidFill>
        </p:spPr>
        <p:txBody>
          <a:bodyPr/>
          <a:lstStyle/>
          <a:p>
            <a:pPr algn="just"/>
            <a:r>
              <a:rPr lang="ar-IQ" sz="3200" b="1" dirty="0">
                <a:solidFill>
                  <a:srgbClr val="FF0000"/>
                </a:solidFill>
                <a:effectLst>
                  <a:outerShdw blurRad="38100" dist="38100" dir="2700000" algn="tl">
                    <a:srgbClr val="000000">
                      <a:alpha val="43137"/>
                    </a:srgbClr>
                  </a:outerShdw>
                </a:effectLst>
              </a:rPr>
              <a:t>مراجعة الأدبيات هي جزء من كتابة أكاديمية توضح معرفة وفهم الأدبيات الأكاديمية حول موضوع معين يتم وضعه في السياق. تتضمن مراجعة الأدبيات أيضًا تقييمًا نقديًا للمادة ؛ هذا هو سبب تسميته بمراجعة الأدبيات بدلاً من تقرير الأدبيات.</a:t>
            </a:r>
          </a:p>
          <a:p>
            <a:pPr algn="just"/>
            <a:r>
              <a:rPr lang="ar-IQ" sz="3200" dirty="0"/>
              <a:t>لتوضيح الفرق بين التقرير والمراجعة ، فكر في مقالات المراجعة التلفزيونية أو الأفلام. تتضمن هذه المقالات محتوى مثل ملخص موجز أو النقاط الرئيسية للفيلم أو البرنامج بالإضافة إلى تقييم الناقد نفسه. وبالمثل ، فإن الهدفين الرئيسيين لمراجعة الأدبيات هما أولاً المحتوى الذي يغطي الأبحاث والنظريات والأدلة الموجودة ، وثانيًا تقييمك النقدي ومناقشته لهذا المحتوى.</a:t>
            </a:r>
          </a:p>
          <a:p>
            <a:endParaRPr lang="ar-IQ" dirty="0"/>
          </a:p>
        </p:txBody>
      </p:sp>
    </p:spTree>
    <p:extLst>
      <p:ext uri="{BB962C8B-B14F-4D97-AF65-F5344CB8AC3E}">
        <p14:creationId xmlns:p14="http://schemas.microsoft.com/office/powerpoint/2010/main" val="1690891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13000">
              <a:schemeClr val="accent2">
                <a:lumMod val="60000"/>
                <a:lumOff val="40000"/>
              </a:schemeClr>
            </a:gs>
            <a:gs pos="25000">
              <a:schemeClr val="accent1">
                <a:lumMod val="45000"/>
                <a:lumOff val="55000"/>
              </a:schemeClr>
            </a:gs>
            <a:gs pos="23000">
              <a:schemeClr val="accent1">
                <a:lumMod val="45000"/>
                <a:lumOff val="55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B1048CD-CA5E-43E4-9326-75731F7AF459}"/>
              </a:ext>
            </a:extLst>
          </p:cNvPr>
          <p:cNvSpPr txBox="1"/>
          <p:nvPr/>
        </p:nvSpPr>
        <p:spPr>
          <a:xfrm>
            <a:off x="185980" y="232475"/>
            <a:ext cx="11670223" cy="6740307"/>
          </a:xfrm>
          <a:prstGeom prst="rect">
            <a:avLst/>
          </a:prstGeom>
          <a:noFill/>
        </p:spPr>
        <p:txBody>
          <a:bodyPr wrap="square">
            <a:spAutoFit/>
          </a:bodyPr>
          <a:lstStyle/>
          <a:p>
            <a:r>
              <a:rPr lang="ar-IQ" sz="2400" b="1" dirty="0">
                <a:solidFill>
                  <a:srgbClr val="FF0000"/>
                </a:solidFill>
                <a:effectLst>
                  <a:outerShdw blurRad="38100" dist="38100" dir="2700000" algn="tl">
                    <a:srgbClr val="000000">
                      <a:alpha val="43137"/>
                    </a:srgbClr>
                  </a:outerShdw>
                </a:effectLst>
              </a:rPr>
              <a:t>كيفية كتابة مراجعة المصادر</a:t>
            </a:r>
          </a:p>
          <a:p>
            <a:pPr algn="just"/>
            <a:r>
              <a:rPr lang="ar-IQ" sz="2400" dirty="0">
                <a:effectLst>
                  <a:outerShdw blurRad="38100" dist="38100" dir="2700000" algn="tl">
                    <a:srgbClr val="000000">
                      <a:alpha val="43137"/>
                    </a:srgbClr>
                  </a:outerShdw>
                </a:effectLst>
              </a:rPr>
              <a:t>تقوم مراجعة الأدبيات بتجميع وتقييم الأبحاث المتاحة حول موضوع أو قضية معينة تبحث عنها وتكتب عنها. فيما يلي وصف موجز للتقنيات التي قد تستخدمها في مراجعة الأدبيات الخاصة بك. المناهج الأكثر صلة بموقفك الخطابي. ارجع لتعليمات أستاذك</a:t>
            </a:r>
          </a:p>
          <a:p>
            <a:pPr algn="just"/>
            <a:r>
              <a:rPr lang="ar-IQ" sz="2400" dirty="0">
                <a:effectLst>
                  <a:outerShdw blurRad="38100" dist="38100" dir="2700000" algn="tl">
                    <a:srgbClr val="000000">
                      <a:alpha val="43137"/>
                    </a:srgbClr>
                  </a:outerShdw>
                </a:effectLst>
              </a:rPr>
              <a:t>فيما يتعلق بمراجعة الأدبيات ، تأكد من أن المقالات التي تختارها يجب أن يكون لها قيمة علمية. أسهل طريقة للتأكد من الصلاحية العلمية للمقال هي الالتزام بالمقال المنشور من قبل الجامعات والمؤسسات البحثية والهيئات الحكومية وغيرها من المصادر المعترف بها.</a:t>
            </a:r>
          </a:p>
          <a:p>
            <a:pPr algn="just"/>
            <a:r>
              <a:rPr lang="ar-IQ" sz="2400" dirty="0">
                <a:effectLst>
                  <a:outerShdw blurRad="38100" dist="38100" dir="2700000" algn="tl">
                    <a:srgbClr val="000000">
                      <a:alpha val="43137"/>
                    </a:srgbClr>
                  </a:outerShdw>
                </a:effectLst>
              </a:rPr>
              <a:t>يجب أن تشكك في شرعية وخلفية المؤلف أثناء استخدام المراجع لأطروحتك. إحدى علامات الموثوقية هي أن النص تم نشره من قبل ناشر معروف. هذا يعني أن النص قد خضع لعملية مراجعة. عادة ما تتم مراجعة المقالات في المجلات العلمية ، ولكن في الصحف والمجلات يتعين على القارئ تقييم موثوقية النص من خلال سمعة المؤلف وخبرته.</a:t>
            </a:r>
          </a:p>
          <a:p>
            <a:pPr algn="just"/>
            <a:r>
              <a:rPr lang="ar-IQ" sz="2400" dirty="0">
                <a:effectLst>
                  <a:outerShdw blurRad="38100" dist="38100" dir="2700000" algn="tl">
                    <a:srgbClr val="000000">
                      <a:alpha val="43137"/>
                    </a:srgbClr>
                  </a:outerShdw>
                </a:effectLst>
              </a:rPr>
              <a:t>في الجزء النظري (مراجعة وتحليل الأدبيات العلمية) هو أن يشمل الإثبات العلمي للموضوع الذي تم تحليله ، أي بناءً على خطة البحث ، يجب تلخيص آراء الباحثين المختلفين. لا يجوز مجرد وصف النظريات والمفاهيم المختلفة ؛ يجب تحليلها ومقارنتها وتقييمها. في هذا الجزء يجب  مناقشة الأعمال العلمية ذات الصلة بالموضوع المختارة وتلخيصها ، وإبراز الجوانب الإيجابية والسلبية لآراء المؤلفين المختلفين ، وتقديم وجهة نظر الشخصية حول القضية المعنية. في تطوير هذا الجزء ، من الضروري تلخيص أفكار المؤلفين المختلفين حول الموضوع الذي تم تحليله ، لتسليط الضوء على الآراء المتوافقة أو المتباينة ، وتقديم رأي الباحث حول القضايا ذات الصلة بالبحث. يجب أن يحتوي النص الخاص بك على النقاط الرئيسية من بحثك. قدم معلومات حول الموضوع حتى يتمكن القارئ من فهم ما تتم مناقشته. لا تنس مواقف معينة تتعلق بالموضوع وتحليل البحث الذي قمت به.</a:t>
            </a:r>
          </a:p>
        </p:txBody>
      </p:sp>
    </p:spTree>
    <p:extLst>
      <p:ext uri="{BB962C8B-B14F-4D97-AF65-F5344CB8AC3E}">
        <p14:creationId xmlns:p14="http://schemas.microsoft.com/office/powerpoint/2010/main" val="3425008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27E3F6-1EEC-42C7-91F7-573FB4A6E645}"/>
              </a:ext>
            </a:extLst>
          </p:cNvPr>
          <p:cNvSpPr>
            <a:spLocks noGrp="1"/>
          </p:cNvSpPr>
          <p:nvPr>
            <p:ph type="title"/>
          </p:nvPr>
        </p:nvSpPr>
        <p:spPr>
          <a:solidFill>
            <a:schemeClr val="accent4">
              <a:lumMod val="20000"/>
              <a:lumOff val="80000"/>
            </a:schemeClr>
          </a:solidFill>
        </p:spPr>
        <p:txBody>
          <a:bodyPr/>
          <a:lstStyle/>
          <a:p>
            <a:r>
              <a:rPr lang="ar-IQ" b="1" dirty="0">
                <a:solidFill>
                  <a:srgbClr val="FF0000"/>
                </a:solidFill>
                <a:effectLst>
                  <a:outerShdw blurRad="38100" dist="38100" dir="2700000" algn="tl">
                    <a:srgbClr val="000000">
                      <a:alpha val="43137"/>
                    </a:srgbClr>
                  </a:outerShdw>
                </a:effectLst>
              </a:rPr>
              <a:t>لماذا نهتم بكتابة مراجعة الادبيات الخاصة بموضوع البحث</a:t>
            </a:r>
          </a:p>
        </p:txBody>
      </p:sp>
      <p:sp>
        <p:nvSpPr>
          <p:cNvPr id="3" name="عنصر نائب للمحتوى 2">
            <a:extLst>
              <a:ext uri="{FF2B5EF4-FFF2-40B4-BE49-F238E27FC236}">
                <a16:creationId xmlns:a16="http://schemas.microsoft.com/office/drawing/2014/main" id="{A32385F7-9F18-4B7A-9808-0B15F6DE6569}"/>
              </a:ext>
            </a:extLst>
          </p:cNvPr>
          <p:cNvSpPr>
            <a:spLocks noGrp="1"/>
          </p:cNvSpPr>
          <p:nvPr>
            <p:ph idx="1"/>
          </p:nvPr>
        </p:nvSpPr>
        <p:spPr>
          <a:solidFill>
            <a:schemeClr val="accent1">
              <a:lumMod val="20000"/>
              <a:lumOff val="80000"/>
            </a:schemeClr>
          </a:solidFill>
        </p:spPr>
        <p:txBody>
          <a:bodyPr>
            <a:normAutofit/>
          </a:bodyPr>
          <a:lstStyle/>
          <a:p>
            <a:r>
              <a:rPr lang="ar-IQ" sz="4400" dirty="0">
                <a:effectLst>
                  <a:outerShdw blurRad="38100" dist="38100" dir="2700000" algn="tl">
                    <a:srgbClr val="000000">
                      <a:alpha val="43137"/>
                    </a:srgbClr>
                  </a:outerShdw>
                </a:effectLst>
              </a:rPr>
              <a:t> تحسن معرفتك بالموضوع</a:t>
            </a:r>
          </a:p>
          <a:p>
            <a:r>
              <a:rPr lang="ar-IQ" sz="4400" dirty="0">
                <a:effectLst>
                  <a:outerShdw blurRad="38100" dist="38100" dir="2700000" algn="tl">
                    <a:srgbClr val="000000">
                      <a:alpha val="43137"/>
                    </a:srgbClr>
                  </a:outerShdw>
                </a:effectLst>
              </a:rPr>
              <a:t> تقدم رؤية جديدة حول موضوعك للآخرين</a:t>
            </a:r>
          </a:p>
          <a:p>
            <a:r>
              <a:rPr lang="ar-IQ" sz="4400" dirty="0">
                <a:effectLst>
                  <a:outerShdw blurRad="38100" dist="38100" dir="2700000" algn="tl">
                    <a:srgbClr val="000000">
                      <a:alpha val="43137"/>
                    </a:srgbClr>
                  </a:outerShdw>
                </a:effectLst>
              </a:rPr>
              <a:t>إظهار قدراتك في  البحث عن أدبيات الموضوع المهتم بدراسته</a:t>
            </a:r>
          </a:p>
          <a:p>
            <a:r>
              <a:rPr lang="ar-IQ" sz="4400" dirty="0">
                <a:effectLst>
                  <a:outerShdw blurRad="38100" dist="38100" dir="2700000" algn="tl">
                    <a:srgbClr val="000000">
                      <a:alpha val="43137"/>
                    </a:srgbClr>
                  </a:outerShdw>
                </a:effectLst>
              </a:rPr>
              <a:t>تظهر مهاراتك في التحليل النقدي</a:t>
            </a:r>
          </a:p>
          <a:p>
            <a:r>
              <a:rPr lang="ar-IQ" sz="4400" dirty="0">
                <a:effectLst>
                  <a:outerShdw blurRad="38100" dist="38100" dir="2700000" algn="tl">
                    <a:srgbClr val="000000">
                      <a:alpha val="43137"/>
                    </a:srgbClr>
                  </a:outerShdw>
                </a:effectLst>
              </a:rPr>
              <a:t> تظهر مهارات الاتصال / الكتابة الخاصة بك</a:t>
            </a:r>
          </a:p>
        </p:txBody>
      </p:sp>
    </p:spTree>
    <p:extLst>
      <p:ext uri="{BB962C8B-B14F-4D97-AF65-F5344CB8AC3E}">
        <p14:creationId xmlns:p14="http://schemas.microsoft.com/office/powerpoint/2010/main" val="1729547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100000">
              <a:srgbClr val="FFFF00"/>
            </a:gs>
            <a:gs pos="81000">
              <a:schemeClr val="accent1">
                <a:lumMod val="45000"/>
                <a:lumOff val="55000"/>
              </a:schemeClr>
            </a:gs>
            <a:gs pos="95000">
              <a:schemeClr val="accent1">
                <a:lumMod val="45000"/>
                <a:lumOff val="55000"/>
              </a:schemeClr>
            </a:gs>
            <a:gs pos="8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500AA98-417E-46C0-9E2B-72DD1610622A}"/>
              </a:ext>
            </a:extLst>
          </p:cNvPr>
          <p:cNvSpPr txBox="1"/>
          <p:nvPr/>
        </p:nvSpPr>
        <p:spPr>
          <a:xfrm>
            <a:off x="508861" y="520511"/>
            <a:ext cx="11174277" cy="5816977"/>
          </a:xfrm>
          <a:prstGeom prst="rect">
            <a:avLst/>
          </a:prstGeom>
          <a:solidFill>
            <a:schemeClr val="accent4">
              <a:alpha val="61000"/>
            </a:schemeClr>
          </a:solidFill>
        </p:spPr>
        <p:txBody>
          <a:bodyPr wrap="square">
            <a:spAutoFit/>
          </a:bodyPr>
          <a:lstStyle/>
          <a:p>
            <a:r>
              <a:rPr lang="ar-IQ" sz="3600" b="1" dirty="0">
                <a:solidFill>
                  <a:srgbClr val="FF0000"/>
                </a:solidFill>
                <a:effectLst>
                  <a:outerShdw blurRad="38100" dist="38100" dir="2700000" algn="tl">
                    <a:srgbClr val="000000">
                      <a:alpha val="43137"/>
                    </a:srgbClr>
                  </a:outerShdw>
                </a:effectLst>
              </a:rPr>
              <a:t>ما الذي يجب أن تتضمنه مراجعة الأدبيات الخاصة بك:</a:t>
            </a:r>
          </a:p>
          <a:p>
            <a:pPr algn="just"/>
            <a:r>
              <a:rPr lang="ar-IQ" sz="2800" dirty="0"/>
              <a:t>1 -</a:t>
            </a:r>
            <a:r>
              <a:rPr lang="ar-IQ" dirty="0"/>
              <a:t>	</a:t>
            </a:r>
            <a:r>
              <a:rPr lang="ar-IQ" sz="2800" dirty="0"/>
              <a:t>نظرة عامة على الموضوع والهدف (الأهداف) من المراجعة.</a:t>
            </a:r>
          </a:p>
          <a:p>
            <a:pPr algn="just"/>
            <a:r>
              <a:rPr lang="ar-IQ" sz="2800" dirty="0"/>
              <a:t>2 -	تحليل الأعمال المؤيدة ، والعمل ضد ، والعمل مع وجهات نظر محايدة حول الموضوع. يجب تقسيم هذه بشكل واضح.</a:t>
            </a:r>
          </a:p>
          <a:p>
            <a:pPr algn="just"/>
            <a:r>
              <a:rPr lang="ar-IQ" sz="2800" dirty="0"/>
              <a:t>3-	شروحات لأوجه الشبه والاختلاف بين الأعمال.</a:t>
            </a:r>
          </a:p>
          <a:p>
            <a:pPr algn="just"/>
            <a:r>
              <a:rPr lang="ar-IQ" sz="2800" dirty="0"/>
              <a:t>4-	مقارنة وجهات النظر المختلفة التي عقدها مؤلفون آخرون.</a:t>
            </a:r>
          </a:p>
          <a:p>
            <a:pPr algn="just"/>
            <a:r>
              <a:rPr lang="ar-IQ" sz="2800" dirty="0"/>
              <a:t>5-	لا تسهب في الحديث عن مقالات المراجعة السابقة التي تمت كتابتها حول موضوعك حيث الاسهاب يمكن أن يتحول سريعًا إلى ثقب أسود يمتص الوقت ويمنحك شعورًا غير ضروري بالأمان بشأن المساهمة التي تحاول تقديمها في هذا المجال ، ولكن تعرف على نفسك مع محتواها.</a:t>
            </a:r>
          </a:p>
          <a:p>
            <a:pPr algn="just"/>
            <a:r>
              <a:rPr lang="ar-IQ" sz="2800" dirty="0"/>
              <a:t>6-	نقد المنهجية.</a:t>
            </a:r>
          </a:p>
          <a:p>
            <a:pPr algn="just"/>
            <a:r>
              <a:rPr lang="ar-IQ" sz="2800" dirty="0"/>
              <a:t>7-	فحص الثغرات في البحث.</a:t>
            </a:r>
          </a:p>
          <a:p>
            <a:pPr algn="just"/>
            <a:r>
              <a:rPr lang="ar-IQ" sz="2800" dirty="0"/>
              <a:t>8-	تقييم كيفية مساهمة كل دراسة في الحجة المعنية.</a:t>
            </a:r>
          </a:p>
          <a:p>
            <a:pPr algn="just"/>
            <a:r>
              <a:rPr lang="ar-IQ" sz="2800" dirty="0"/>
              <a:t>9- لا تدفن القراء بالتفصيل</a:t>
            </a:r>
          </a:p>
        </p:txBody>
      </p:sp>
    </p:spTree>
    <p:extLst>
      <p:ext uri="{BB962C8B-B14F-4D97-AF65-F5344CB8AC3E}">
        <p14:creationId xmlns:p14="http://schemas.microsoft.com/office/powerpoint/2010/main" val="1893165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41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56EA89A-F162-47E5-97F9-2FFEE088EDF6}"/>
              </a:ext>
            </a:extLst>
          </p:cNvPr>
          <p:cNvSpPr txBox="1"/>
          <p:nvPr/>
        </p:nvSpPr>
        <p:spPr>
          <a:xfrm>
            <a:off x="495946" y="325465"/>
            <a:ext cx="11313762" cy="6186309"/>
          </a:xfrm>
          <a:prstGeom prst="rect">
            <a:avLst/>
          </a:prstGeom>
          <a:noFill/>
        </p:spPr>
        <p:txBody>
          <a:bodyPr wrap="square">
            <a:spAutoFit/>
          </a:bodyPr>
          <a:lstStyle/>
          <a:p>
            <a:r>
              <a:rPr lang="ar-IQ" sz="3600" dirty="0">
                <a:solidFill>
                  <a:srgbClr val="FF0000"/>
                </a:solidFill>
              </a:rPr>
              <a:t>المواد وطرائق العمل </a:t>
            </a:r>
          </a:p>
          <a:p>
            <a:pPr algn="just"/>
            <a:r>
              <a:rPr lang="ar-IQ" sz="2400" dirty="0"/>
              <a:t>في هذا الجزء يجب عليك ان تصف بعناية جميع المواد والطرائق المستخدمة في البحث ، بما في ذلك أي تغييرات على الإجراء المقترح ، بحيث يمكن للشخص المختص تكرار تجربتك و / أو تقييم تجربتك لمعرفة ما إذا كانت الأساليب التي استخدمتها مناسبة. في البداية ، قد يتم إعطاؤك التعليمات في قائمة أو أسلوب "كتاب الطبخ" ؛ لهذا السبب ، قد يقترح مشرفك حذف هذا القسم من تقريرك (بدلاً من تكرار المعلومات) أو قد يُطلب منك إعادة كتابة القائمة في شكل سردي تخبرنا بما تم إنجازه</a:t>
            </a:r>
          </a:p>
          <a:p>
            <a:pPr algn="l" rtl="0"/>
            <a:r>
              <a:rPr lang="en-US" sz="2000" dirty="0"/>
              <a:t>The method section contains several sections</a:t>
            </a:r>
          </a:p>
          <a:p>
            <a:endParaRPr lang="en-US" sz="2000" dirty="0"/>
          </a:p>
          <a:p>
            <a:pPr algn="l" rtl="0"/>
            <a:r>
              <a:rPr lang="en-US" sz="2000" dirty="0"/>
              <a:t>• The participants section described what type of sample was used</a:t>
            </a:r>
            <a:r>
              <a:rPr lang="ar-IQ" sz="2000" dirty="0"/>
              <a:t>وصف نوع العينة التي استخدمت </a:t>
            </a:r>
          </a:p>
          <a:p>
            <a:pPr algn="l" rtl="0"/>
            <a:r>
              <a:rPr lang="en-US" sz="2000" dirty="0"/>
              <a:t>• E.g. a convenience sample or simple random sample </a:t>
            </a:r>
          </a:p>
          <a:p>
            <a:pPr algn="l" rtl="0"/>
            <a:r>
              <a:rPr lang="ar-IQ" sz="2000" dirty="0"/>
              <a:t>•</a:t>
            </a:r>
            <a:r>
              <a:rPr lang="en-US" sz="2000" dirty="0"/>
              <a:t>Procedure </a:t>
            </a:r>
            <a:r>
              <a:rPr lang="ar-IQ" sz="2000" dirty="0"/>
              <a:t>المنهج او الاجراء </a:t>
            </a:r>
          </a:p>
          <a:p>
            <a:r>
              <a:rPr lang="en-US" sz="2000" dirty="0"/>
              <a:t>The procedures section describes how the sample was actually recruited or contacted </a:t>
            </a:r>
            <a:r>
              <a:rPr lang="ar-IQ" sz="2000" dirty="0"/>
              <a:t>يصف هذا الجزء الإجراءات كيف تم بالفعل تجنيد العينة أو الاتصال بها</a:t>
            </a:r>
          </a:p>
          <a:p>
            <a:pPr algn="l" rtl="0"/>
            <a:r>
              <a:rPr lang="ar-IQ" sz="2000" dirty="0"/>
              <a:t>–	</a:t>
            </a:r>
            <a:r>
              <a:rPr lang="en-US" sz="2000" dirty="0"/>
              <a:t>For example, with fliers in local grocery stores asking interested volunteers to make contact by phone or email?</a:t>
            </a:r>
          </a:p>
          <a:p>
            <a:r>
              <a:rPr lang="ar-IQ" sz="2000" dirty="0"/>
              <a:t>على سبيل المثال ، مع منشورات في متاجر البقالة المحلية تطلب من المتطوعين المهتمين إجراء اتصال عبر الهاتف أو البريد الإلكتروني؟</a:t>
            </a:r>
          </a:p>
          <a:p>
            <a:r>
              <a:rPr lang="ar-IQ" sz="2000" dirty="0"/>
              <a:t>–	</a:t>
            </a:r>
            <a:r>
              <a:rPr lang="en-US" sz="2000" dirty="0"/>
              <a:t>Using random digit dialing from a list of phone numbers from an entire zip code?</a:t>
            </a:r>
          </a:p>
          <a:p>
            <a:r>
              <a:rPr lang="en-US" sz="2000" dirty="0"/>
              <a:t>- </a:t>
            </a:r>
            <a:r>
              <a:rPr lang="ar-IQ" sz="2000" dirty="0"/>
              <a:t>استخدام الاتصال بأرقام عشوائية من قائمة أرقام الهواتف من رمز بريدي كامل؟</a:t>
            </a:r>
          </a:p>
        </p:txBody>
      </p:sp>
    </p:spTree>
    <p:extLst>
      <p:ext uri="{BB962C8B-B14F-4D97-AF65-F5344CB8AC3E}">
        <p14:creationId xmlns:p14="http://schemas.microsoft.com/office/powerpoint/2010/main" val="3414401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A4848F3-02C4-436A-AC18-F9C8FEB7FB6C}"/>
              </a:ext>
            </a:extLst>
          </p:cNvPr>
          <p:cNvPicPr>
            <a:picLocks noChangeAspect="1"/>
          </p:cNvPicPr>
          <p:nvPr/>
        </p:nvPicPr>
        <p:blipFill>
          <a:blip r:embed="rId2"/>
          <a:stretch>
            <a:fillRect/>
          </a:stretch>
        </p:blipFill>
        <p:spPr>
          <a:xfrm>
            <a:off x="0" y="477852"/>
            <a:ext cx="11898286" cy="2621810"/>
          </a:xfrm>
          <a:prstGeom prst="rect">
            <a:avLst/>
          </a:prstGeom>
        </p:spPr>
      </p:pic>
      <p:pic>
        <p:nvPicPr>
          <p:cNvPr id="3" name="صورة 2">
            <a:extLst>
              <a:ext uri="{FF2B5EF4-FFF2-40B4-BE49-F238E27FC236}">
                <a16:creationId xmlns:a16="http://schemas.microsoft.com/office/drawing/2014/main" id="{A3AFF8BC-74E7-415D-838E-F1E60ED06AD9}"/>
              </a:ext>
            </a:extLst>
          </p:cNvPr>
          <p:cNvPicPr>
            <a:picLocks noChangeAspect="1"/>
          </p:cNvPicPr>
          <p:nvPr/>
        </p:nvPicPr>
        <p:blipFill>
          <a:blip r:embed="rId3"/>
          <a:stretch>
            <a:fillRect/>
          </a:stretch>
        </p:blipFill>
        <p:spPr>
          <a:xfrm>
            <a:off x="0" y="3463869"/>
            <a:ext cx="11898286" cy="2621809"/>
          </a:xfrm>
          <a:prstGeom prst="rect">
            <a:avLst/>
          </a:prstGeom>
        </p:spPr>
      </p:pic>
    </p:spTree>
    <p:extLst>
      <p:ext uri="{BB962C8B-B14F-4D97-AF65-F5344CB8AC3E}">
        <p14:creationId xmlns:p14="http://schemas.microsoft.com/office/powerpoint/2010/main" val="302498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59377B1-B395-4404-BB5B-7461F0D084E4}"/>
              </a:ext>
            </a:extLst>
          </p:cNvPr>
          <p:cNvSpPr txBox="1"/>
          <p:nvPr/>
        </p:nvSpPr>
        <p:spPr>
          <a:xfrm>
            <a:off x="557939" y="305767"/>
            <a:ext cx="11313763" cy="5755422"/>
          </a:xfrm>
          <a:prstGeom prst="rect">
            <a:avLst/>
          </a:prstGeom>
          <a:noFill/>
        </p:spPr>
        <p:txBody>
          <a:bodyPr wrap="square">
            <a:spAutoFit/>
          </a:bodyPr>
          <a:lstStyle/>
          <a:p>
            <a:r>
              <a:rPr lang="ar-IQ" dirty="0"/>
              <a:t>•	</a:t>
            </a:r>
            <a:r>
              <a:rPr lang="ar-IQ" sz="3200" b="1" dirty="0">
                <a:solidFill>
                  <a:srgbClr val="FF0000"/>
                </a:solidFill>
                <a:effectLst>
                  <a:outerShdw blurRad="38100" dist="38100" dir="2700000" algn="tl">
                    <a:srgbClr val="000000">
                      <a:alpha val="43137"/>
                    </a:srgbClr>
                  </a:outerShdw>
                </a:effectLst>
              </a:rPr>
              <a:t>مهارات الكتابة والقواعد </a:t>
            </a:r>
            <a:r>
              <a:rPr lang="en-US" sz="3200" b="1" dirty="0">
                <a:solidFill>
                  <a:srgbClr val="FF0000"/>
                </a:solidFill>
                <a:effectLst>
                  <a:outerShdw blurRad="38100" dist="38100" dir="2700000" algn="tl">
                    <a:srgbClr val="000000">
                      <a:alpha val="43137"/>
                    </a:srgbClr>
                  </a:outerShdw>
                </a:effectLst>
              </a:rPr>
              <a:t>Grammar and Writing Skills</a:t>
            </a:r>
          </a:p>
          <a:p>
            <a:r>
              <a:rPr lang="ar-IQ" sz="2400" dirty="0"/>
              <a:t>هناك ثلاث مناطق لغوية  مهمه في كتابة طرائق العمل </a:t>
            </a:r>
          </a:p>
          <a:p>
            <a:r>
              <a:rPr lang="ar-IQ" sz="2400" dirty="0"/>
              <a:t>المبني للمجهول </a:t>
            </a:r>
            <a:r>
              <a:rPr lang="ar-IQ" sz="2400" dirty="0" err="1"/>
              <a:t>والازمنه</a:t>
            </a:r>
            <a:r>
              <a:rPr lang="ar-IQ" sz="2400" dirty="0"/>
              <a:t> </a:t>
            </a:r>
            <a:r>
              <a:rPr lang="en-US" sz="2400" dirty="0"/>
              <a:t>Passive and tense </a:t>
            </a:r>
            <a:r>
              <a:rPr lang="en-US" sz="2400" dirty="0" err="1"/>
              <a:t>paris</a:t>
            </a:r>
            <a:endParaRPr lang="en-US" sz="2400" dirty="0"/>
          </a:p>
          <a:p>
            <a:r>
              <a:rPr lang="ar-IQ" sz="2400" dirty="0" err="1"/>
              <a:t>أستخدام</a:t>
            </a:r>
            <a:r>
              <a:rPr lang="ar-IQ" sz="2400" dirty="0"/>
              <a:t> ادوات التعريف “</a:t>
            </a:r>
            <a:r>
              <a:rPr lang="en-US" sz="2400" dirty="0"/>
              <a:t>A”</a:t>
            </a:r>
            <a:r>
              <a:rPr lang="ar-IQ" sz="2400" dirty="0"/>
              <a:t>و “</a:t>
            </a:r>
            <a:r>
              <a:rPr lang="en-US" sz="2400" dirty="0"/>
              <a:t>Th”</a:t>
            </a:r>
          </a:p>
          <a:p>
            <a:r>
              <a:rPr lang="ar-IQ" sz="2400" dirty="0"/>
              <a:t>الظروف وامكنتها </a:t>
            </a:r>
            <a:r>
              <a:rPr lang="en-US" sz="2400" dirty="0" err="1"/>
              <a:t>Adberbes</a:t>
            </a:r>
            <a:r>
              <a:rPr lang="en-US" sz="2400" dirty="0"/>
              <a:t> and Adverb location </a:t>
            </a:r>
          </a:p>
          <a:p>
            <a:r>
              <a:rPr lang="en-US" sz="2400" dirty="0"/>
              <a:t>•	</a:t>
            </a:r>
            <a:r>
              <a:rPr lang="ar-IQ" sz="2400" dirty="0"/>
              <a:t>المبني للمجهول </a:t>
            </a:r>
            <a:r>
              <a:rPr lang="ar-IQ" sz="2400" dirty="0" err="1"/>
              <a:t>والازمنه</a:t>
            </a:r>
            <a:r>
              <a:rPr lang="ar-IQ" sz="2400" dirty="0"/>
              <a:t> </a:t>
            </a:r>
            <a:r>
              <a:rPr lang="en-US" sz="2400" dirty="0"/>
              <a:t>Passive and tense </a:t>
            </a:r>
            <a:r>
              <a:rPr lang="en-US" sz="2400" dirty="0" err="1"/>
              <a:t>paris</a:t>
            </a:r>
            <a:endParaRPr lang="en-US" sz="2400" dirty="0"/>
          </a:p>
          <a:p>
            <a:endParaRPr lang="en-US" sz="2400" dirty="0"/>
          </a:p>
          <a:p>
            <a:r>
              <a:rPr lang="ar-IQ" sz="2400" dirty="0"/>
              <a:t>في معظم الحالات ، ستكتشف أنه في الأوراق  البحثية والأطروحات ، يتم وصف الإجراء الذي استخدمته في البحث الخاص بك هو بصيغة المبني للمجهول ، إما تكون بشكل المبني  المجهول للمضارع البسيط  أو في المبني للمجهول  للماضي البسيط. للقيام بهذا الاختيار ، من المفيد استكشاف مزايا وعيوب كل منها. هناك </a:t>
            </a:r>
            <a:r>
              <a:rPr lang="ar-IQ" sz="2400" dirty="0" err="1"/>
              <a:t>خطأان</a:t>
            </a:r>
            <a:r>
              <a:rPr lang="ar-IQ" sz="2400" dirty="0"/>
              <a:t> شائعان في طريقة استخدام العناصر الكامنة في هذا القسم. أولاً ، انظر إلى هاتين الجملتين:</a:t>
            </a:r>
          </a:p>
          <a:p>
            <a:endParaRPr lang="ar-IQ" sz="2400" dirty="0"/>
          </a:p>
          <a:p>
            <a:r>
              <a:rPr lang="ar-IQ" sz="2400" dirty="0"/>
              <a:t> </a:t>
            </a:r>
          </a:p>
          <a:p>
            <a:pPr algn="l" rtl="0"/>
            <a:r>
              <a:rPr lang="en-US" sz="2400" dirty="0"/>
              <a:t>a)A flexible section is inserted in the pipe. </a:t>
            </a:r>
            <a:r>
              <a:rPr lang="en-US" sz="2400" b="1" dirty="0">
                <a:solidFill>
                  <a:srgbClr val="FF0000"/>
                </a:solidFill>
                <a:effectLst>
                  <a:outerShdw blurRad="38100" dist="38100" dir="2700000" algn="tl">
                    <a:srgbClr val="000000">
                      <a:alpha val="43137"/>
                    </a:srgbClr>
                  </a:outerShdw>
                </a:effectLst>
              </a:rPr>
              <a:t>Present Simple passive</a:t>
            </a:r>
          </a:p>
          <a:p>
            <a:pPr algn="l" rtl="0"/>
            <a:r>
              <a:rPr lang="en-US" sz="2400" dirty="0"/>
              <a:t>b) A flexible section was inserted in the pipe. </a:t>
            </a:r>
            <a:r>
              <a:rPr lang="en-US" sz="2400" b="1" dirty="0">
                <a:solidFill>
                  <a:srgbClr val="FF0000"/>
                </a:solidFill>
                <a:effectLst>
                  <a:outerShdw blurRad="38100" dist="38100" dir="2700000" algn="tl">
                    <a:srgbClr val="000000">
                      <a:alpha val="43137"/>
                    </a:srgbClr>
                  </a:outerShdw>
                </a:effectLst>
              </a:rPr>
              <a:t>Past Simple passive</a:t>
            </a:r>
          </a:p>
        </p:txBody>
      </p:sp>
    </p:spTree>
    <p:extLst>
      <p:ext uri="{BB962C8B-B14F-4D97-AF65-F5344CB8AC3E}">
        <p14:creationId xmlns:p14="http://schemas.microsoft.com/office/powerpoint/2010/main" val="811895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3DD565F-6FD9-491B-89F7-D62E579B2CCF}"/>
              </a:ext>
            </a:extLst>
          </p:cNvPr>
          <p:cNvSpPr txBox="1"/>
          <p:nvPr/>
        </p:nvSpPr>
        <p:spPr>
          <a:xfrm>
            <a:off x="1022889" y="294468"/>
            <a:ext cx="10600840" cy="2677656"/>
          </a:xfrm>
          <a:prstGeom prst="rect">
            <a:avLst/>
          </a:prstGeom>
          <a:noFill/>
        </p:spPr>
        <p:txBody>
          <a:bodyPr wrap="square">
            <a:spAutoFit/>
          </a:bodyPr>
          <a:lstStyle/>
          <a:p>
            <a:pPr algn="just"/>
            <a:r>
              <a:rPr lang="ar-IQ" dirty="0"/>
              <a:t>أ</a:t>
            </a:r>
            <a:r>
              <a:rPr lang="ar-IQ" sz="2400" dirty="0"/>
              <a:t>) يستخدم المبني للمجهول المضارع البسيط لوصف ما يتم القيام به عادةً أو لوصف قطعة قياسية من المعدات المستخدمة في البحث </a:t>
            </a:r>
          </a:p>
          <a:p>
            <a:pPr algn="just"/>
            <a:r>
              <a:rPr lang="ar-IQ" sz="2400" dirty="0"/>
              <a:t> (ب) يستخدم الفعل المبني للمجهول  البسيط الماضي لوصف </a:t>
            </a:r>
            <a:r>
              <a:rPr lang="ar-IQ" sz="2400" dirty="0" err="1"/>
              <a:t>مافعلت</a:t>
            </a:r>
            <a:r>
              <a:rPr lang="ar-IQ" sz="2400" dirty="0"/>
              <a:t> انت بنفسك.</a:t>
            </a:r>
          </a:p>
          <a:p>
            <a:pPr algn="just"/>
            <a:endParaRPr lang="ar-IQ" sz="2400" dirty="0"/>
          </a:p>
          <a:p>
            <a:pPr algn="just"/>
            <a:r>
              <a:rPr lang="ar-IQ" sz="2400" dirty="0"/>
              <a:t>يمكنك أن ترى أنه إذا لم تنتبه جيدًا إلى زمن هذه الجمل ، قد يتم الخلط بين عملك الخاص والإجراءات القياسية التي تصفها. وهذا خطأ شائع جدًا ، حتى بين الناطقين باللغة الانكليزية ، وله عواقب وخيمة. إذا لم يتمكن القارئ من تحديد مساهمتك ، فهذه كارثة! انظر إلى هذا المثال:</a:t>
            </a:r>
          </a:p>
        </p:txBody>
      </p:sp>
      <p:pic>
        <p:nvPicPr>
          <p:cNvPr id="5" name="صورة 4">
            <a:extLst>
              <a:ext uri="{FF2B5EF4-FFF2-40B4-BE49-F238E27FC236}">
                <a16:creationId xmlns:a16="http://schemas.microsoft.com/office/drawing/2014/main" id="{5EA09A4F-7C5E-4CC3-8954-CADEEC8E315E}"/>
              </a:ext>
            </a:extLst>
          </p:cNvPr>
          <p:cNvPicPr>
            <a:picLocks noChangeAspect="1"/>
          </p:cNvPicPr>
          <p:nvPr/>
        </p:nvPicPr>
        <p:blipFill>
          <a:blip r:embed="rId2"/>
          <a:stretch>
            <a:fillRect/>
          </a:stretch>
        </p:blipFill>
        <p:spPr>
          <a:xfrm>
            <a:off x="371959" y="2972124"/>
            <a:ext cx="11251770" cy="1708364"/>
          </a:xfrm>
          <a:prstGeom prst="rect">
            <a:avLst/>
          </a:prstGeom>
        </p:spPr>
      </p:pic>
      <p:sp>
        <p:nvSpPr>
          <p:cNvPr id="7" name="مربع نص 6">
            <a:extLst>
              <a:ext uri="{FF2B5EF4-FFF2-40B4-BE49-F238E27FC236}">
                <a16:creationId xmlns:a16="http://schemas.microsoft.com/office/drawing/2014/main" id="{03ED4B7B-BE78-49B7-A7E6-B9F9B99626D9}"/>
              </a:ext>
            </a:extLst>
          </p:cNvPr>
          <p:cNvSpPr txBox="1"/>
          <p:nvPr/>
        </p:nvSpPr>
        <p:spPr>
          <a:xfrm>
            <a:off x="656094" y="4680488"/>
            <a:ext cx="10879811" cy="1569660"/>
          </a:xfrm>
          <a:prstGeom prst="rect">
            <a:avLst/>
          </a:prstGeom>
          <a:noFill/>
        </p:spPr>
        <p:txBody>
          <a:bodyPr wrap="square">
            <a:spAutoFit/>
          </a:bodyPr>
          <a:lstStyle/>
          <a:p>
            <a:pPr algn="just"/>
            <a:r>
              <a:rPr lang="ar-IQ" sz="2400" b="1" dirty="0">
                <a:solidFill>
                  <a:srgbClr val="FF0000"/>
                </a:solidFill>
                <a:effectLst>
                  <a:outerShdw blurRad="38100" dist="38100" dir="2700000" algn="tl">
                    <a:srgbClr val="000000">
                      <a:alpha val="43137"/>
                    </a:srgbClr>
                  </a:outerShdw>
                </a:effectLst>
              </a:rPr>
              <a:t>تم وضع نفاثات صبغية في تجويف الليزر. ثم يتم تحفيز نفاث الكسب بواسطة ليزر أيون الأرجون ويتم ترشيح النبضات مكانيًا من أجل الحصول على شعاع </a:t>
            </a:r>
            <a:r>
              <a:rPr lang="ar-IQ" sz="2400" b="1" dirty="0" err="1">
                <a:solidFill>
                  <a:srgbClr val="FF0000"/>
                </a:solidFill>
                <a:effectLst>
                  <a:outerShdw blurRad="38100" dist="38100" dir="2700000" algn="tl">
                    <a:srgbClr val="000000">
                      <a:alpha val="43137"/>
                    </a:srgbClr>
                  </a:outerShdw>
                </a:effectLst>
              </a:rPr>
              <a:t>غاوسي</a:t>
            </a:r>
            <a:r>
              <a:rPr lang="ar-IQ" sz="2400" b="1" dirty="0">
                <a:solidFill>
                  <a:srgbClr val="FF0000"/>
                </a:solidFill>
                <a:effectLst>
                  <a:outerShdw blurRad="38100" dist="38100" dir="2700000" algn="tl">
                    <a:srgbClr val="000000">
                      <a:alpha val="43137"/>
                    </a:srgbClr>
                  </a:outerShdw>
                </a:effectLst>
              </a:rPr>
              <a:t>. يتم تأكيد الاستقطاب باستخدام مكعب مستقطب. تم تقسيم النبضات إلى نبضات مرجعية ونبضات مسبار وتم محاذاة النبضات المرجعية بعناية في الكاشف لتقليل مستويات الضوضاء.</a:t>
            </a:r>
          </a:p>
        </p:txBody>
      </p:sp>
    </p:spTree>
    <p:extLst>
      <p:ext uri="{BB962C8B-B14F-4D97-AF65-F5344CB8AC3E}">
        <p14:creationId xmlns:p14="http://schemas.microsoft.com/office/powerpoint/2010/main" val="1625298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68F2F3F-429A-4ABA-8CC8-A02630E4B464}"/>
              </a:ext>
            </a:extLst>
          </p:cNvPr>
          <p:cNvSpPr txBox="1"/>
          <p:nvPr/>
        </p:nvSpPr>
        <p:spPr>
          <a:xfrm>
            <a:off x="186147" y="573657"/>
            <a:ext cx="11630024" cy="5262979"/>
          </a:xfrm>
          <a:prstGeom prst="rect">
            <a:avLst/>
          </a:prstGeom>
          <a:noFill/>
        </p:spPr>
        <p:txBody>
          <a:bodyPr wrap="square">
            <a:spAutoFit/>
          </a:bodyPr>
          <a:lstStyle/>
          <a:p>
            <a:pPr algn="just"/>
            <a:r>
              <a:rPr lang="ar-IQ" sz="2400" dirty="0"/>
              <a:t>تنشأ صعوبة استخدام المبني للمجهول عندما تكتب عن الإجراء الذي استخدمته وتقارنه بعمل لباحثين اخرين. فيمكنك استخدام المبني للمجهول الماضي  بدون عامل لوصف الإجراء الذي استخدمته (</a:t>
            </a:r>
            <a:r>
              <a:rPr lang="en-US" sz="2400" dirty="0"/>
              <a:t>the samples were collected using a suction tube) </a:t>
            </a:r>
            <a:r>
              <a:rPr lang="ar-IQ" sz="2400" dirty="0"/>
              <a:t>ولكن قد تحتاج أيضًا إلى استخدام نفس طريقة المبني للمجهول الماضي  بدون عوامل</a:t>
            </a:r>
            <a:r>
              <a:rPr lang="en-US" sz="2400" dirty="0"/>
              <a:t>Agentless past simple passive. </a:t>
            </a:r>
            <a:r>
              <a:rPr lang="ar-IQ" sz="2400" dirty="0"/>
              <a:t>سلبي لوصف الإجراء الذي استخدمه الباحث الآخر الذي تستشهد بعمله (تم جمع العينات باستخدام أنبوب شفط). الذي يعني ذلك إلا إذا كنت</a:t>
            </a:r>
          </a:p>
          <a:p>
            <a:pPr algn="just"/>
            <a:r>
              <a:rPr lang="ar-IQ" sz="2400" dirty="0"/>
              <a:t>كن حريصًا جدًا ، فليس لدى القارئ طريقة لفصل عملك عن اعمال الاخرين. في الحقيقة أنك على دراية كامله بما فعلته في عملك يعني أن مساهمتك الخاصة واضحة لك - لكنها قد لا تكون  غير واضحة للقارئ. </a:t>
            </a:r>
          </a:p>
          <a:p>
            <a:pPr algn="just"/>
            <a:endParaRPr lang="ar-IQ" sz="2400" dirty="0"/>
          </a:p>
          <a:p>
            <a:pPr algn="just"/>
            <a:r>
              <a:rPr lang="ar-IQ" sz="2400" dirty="0"/>
              <a:t> هناك طريقة واحدة للتأكد من أن مساهمتك واضحة وسهلة لابد ان تميزه بطريقة الكلمات- ويتم ذلك بإضافة عبارات مناسبة </a:t>
            </a:r>
          </a:p>
          <a:p>
            <a:pPr algn="just"/>
            <a:r>
              <a:rPr lang="ar-IQ" sz="2400" dirty="0"/>
              <a:t>)</a:t>
            </a:r>
            <a:r>
              <a:rPr lang="en-US" sz="2400" dirty="0"/>
              <a:t>In this study, the samples were collected using a suction tube( or )In our experiments the samples were collected using a suction tube( </a:t>
            </a:r>
          </a:p>
          <a:p>
            <a:pPr algn="just"/>
            <a:r>
              <a:rPr lang="ar-IQ" sz="2400" dirty="0"/>
              <a:t>ومن خلال تحديد الإجراء الذي يستخدمه باحثون آخرون مع مراجعه دقيقة في المكان المناسب في الجملة</a:t>
            </a:r>
          </a:p>
          <a:p>
            <a:pPr algn="just"/>
            <a:r>
              <a:rPr lang="ar-IQ" sz="2400" dirty="0"/>
              <a:t> (</a:t>
            </a:r>
            <a:r>
              <a:rPr lang="en-US" sz="2400" dirty="0"/>
              <a:t>In Brown (1999) the samples were collected using a suction tube(.</a:t>
            </a:r>
          </a:p>
        </p:txBody>
      </p:sp>
    </p:spTree>
    <p:extLst>
      <p:ext uri="{BB962C8B-B14F-4D97-AF65-F5344CB8AC3E}">
        <p14:creationId xmlns:p14="http://schemas.microsoft.com/office/powerpoint/2010/main" val="84738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21000"/>
          </a:schemeClr>
        </a:solidFill>
        <a:effectLst/>
      </p:bgPr>
    </p:bg>
    <p:spTree>
      <p:nvGrpSpPr>
        <p:cNvPr id="1" name=""/>
        <p:cNvGrpSpPr/>
        <p:nvPr/>
      </p:nvGrpSpPr>
      <p:grpSpPr>
        <a:xfrm>
          <a:off x="0" y="0"/>
          <a:ext cx="0" cy="0"/>
          <a:chOff x="0" y="0"/>
          <a:chExt cx="0" cy="0"/>
        </a:xfrm>
      </p:grpSpPr>
      <p:graphicFrame>
        <p:nvGraphicFramePr>
          <p:cNvPr id="3" name="جدول 2">
            <a:extLst>
              <a:ext uri="{FF2B5EF4-FFF2-40B4-BE49-F238E27FC236}">
                <a16:creationId xmlns:a16="http://schemas.microsoft.com/office/drawing/2014/main" id="{AD06F78C-CC63-4FF9-81FB-EF550C7B18FB}"/>
              </a:ext>
            </a:extLst>
          </p:cNvPr>
          <p:cNvGraphicFramePr>
            <a:graphicFrameLocks noGrp="1"/>
          </p:cNvGraphicFramePr>
          <p:nvPr>
            <p:extLst>
              <p:ext uri="{D42A27DB-BD31-4B8C-83A1-F6EECF244321}">
                <p14:modId xmlns:p14="http://schemas.microsoft.com/office/powerpoint/2010/main" val="3626241291"/>
              </p:ext>
            </p:extLst>
          </p:nvPr>
        </p:nvGraphicFramePr>
        <p:xfrm>
          <a:off x="542442" y="1025164"/>
          <a:ext cx="11499742" cy="5741864"/>
        </p:xfrm>
        <a:graphic>
          <a:graphicData uri="http://schemas.openxmlformats.org/drawingml/2006/table">
            <a:tbl>
              <a:tblPr rtl="1" firstRow="1" firstCol="1" bandRow="1">
                <a:tableStyleId>{08FB837D-C827-4EFA-A057-4D05807E0F7C}</a:tableStyleId>
              </a:tblPr>
              <a:tblGrid>
                <a:gridCol w="2391683">
                  <a:extLst>
                    <a:ext uri="{9D8B030D-6E8A-4147-A177-3AD203B41FA5}">
                      <a16:colId xmlns:a16="http://schemas.microsoft.com/office/drawing/2014/main" val="4056559052"/>
                    </a:ext>
                  </a:extLst>
                </a:gridCol>
                <a:gridCol w="4848895">
                  <a:extLst>
                    <a:ext uri="{9D8B030D-6E8A-4147-A177-3AD203B41FA5}">
                      <a16:colId xmlns:a16="http://schemas.microsoft.com/office/drawing/2014/main" val="3591040468"/>
                    </a:ext>
                  </a:extLst>
                </a:gridCol>
                <a:gridCol w="4259164">
                  <a:extLst>
                    <a:ext uri="{9D8B030D-6E8A-4147-A177-3AD203B41FA5}">
                      <a16:colId xmlns:a16="http://schemas.microsoft.com/office/drawing/2014/main" val="3023857202"/>
                    </a:ext>
                  </a:extLst>
                </a:gridCol>
              </a:tblGrid>
              <a:tr h="603781">
                <a:tc>
                  <a:txBody>
                    <a:bodyPr/>
                    <a:lstStyle/>
                    <a:p>
                      <a:pPr algn="ctr" rtl="0">
                        <a:lnSpc>
                          <a:spcPct val="107000"/>
                        </a:lnSpc>
                        <a:spcAft>
                          <a:spcPts val="800"/>
                        </a:spcAft>
                      </a:pPr>
                      <a:r>
                        <a:rPr lang="ar-IQ" sz="3600" dirty="0">
                          <a:solidFill>
                            <a:schemeClr val="bg1"/>
                          </a:solidFill>
                          <a:effectLst/>
                        </a:rPr>
                        <a:t>الفروقات </a:t>
                      </a:r>
                      <a:endParaRPr lang="en-US" sz="3600" dirty="0">
                        <a:solidFill>
                          <a:schemeClr val="bg1"/>
                        </a:solidFill>
                        <a:effectLst/>
                        <a:latin typeface="Calibri" panose="020F0502020204030204" pitchFamily="34" charset="0"/>
                        <a:ea typeface="Times New Roman" panose="02020603050405020304" pitchFamily="18" charset="0"/>
                        <a:cs typeface="DecoType Naskh Extensions" panose="02010400000000000000" pitchFamily="2" charset="-78"/>
                      </a:endParaRPr>
                    </a:p>
                  </a:txBody>
                  <a:tcPr marL="68580" marR="68580" marT="0" marB="0"/>
                </a:tc>
                <a:tc>
                  <a:txBody>
                    <a:bodyPr/>
                    <a:lstStyle/>
                    <a:p>
                      <a:pPr algn="ctr" rtl="0">
                        <a:lnSpc>
                          <a:spcPct val="107000"/>
                        </a:lnSpc>
                        <a:spcAft>
                          <a:spcPts val="800"/>
                        </a:spcAft>
                      </a:pPr>
                      <a:r>
                        <a:rPr lang="ar-SA" sz="3600" b="1" dirty="0">
                          <a:solidFill>
                            <a:schemeClr val="bg1"/>
                          </a:solidFill>
                          <a:effectLst/>
                        </a:rPr>
                        <a:t>البحث</a:t>
                      </a:r>
                      <a:endParaRPr lang="en-US" sz="3600" dirty="0">
                        <a:solidFill>
                          <a:schemeClr val="bg1"/>
                        </a:solidFill>
                        <a:effectLst/>
                        <a:latin typeface="Calibri" panose="020F0502020204030204" pitchFamily="34" charset="0"/>
                        <a:ea typeface="Times New Roman" panose="02020603050405020304" pitchFamily="18" charset="0"/>
                        <a:cs typeface="DecoType Naskh Extensions" panose="02010400000000000000" pitchFamily="2" charset="-78"/>
                      </a:endParaRPr>
                    </a:p>
                  </a:txBody>
                  <a:tcPr marL="68580" marR="68580" marT="0" marB="0"/>
                </a:tc>
                <a:tc>
                  <a:txBody>
                    <a:bodyPr/>
                    <a:lstStyle/>
                    <a:p>
                      <a:pPr algn="ctr" rtl="0">
                        <a:lnSpc>
                          <a:spcPct val="107000"/>
                        </a:lnSpc>
                        <a:spcAft>
                          <a:spcPts val="800"/>
                        </a:spcAft>
                      </a:pPr>
                      <a:r>
                        <a:rPr lang="ar-SA" sz="3600" b="1" dirty="0">
                          <a:solidFill>
                            <a:schemeClr val="bg1"/>
                          </a:solidFill>
                          <a:effectLst/>
                        </a:rPr>
                        <a:t>التقرير</a:t>
                      </a:r>
                      <a:endParaRPr lang="en-US" sz="3600" dirty="0">
                        <a:solidFill>
                          <a:schemeClr val="bg1"/>
                        </a:solidFill>
                        <a:effectLst/>
                        <a:latin typeface="Calibri" panose="020F0502020204030204" pitchFamily="34" charset="0"/>
                        <a:ea typeface="Times New Roman" panose="02020603050405020304" pitchFamily="18" charset="0"/>
                        <a:cs typeface="DecoType Naskh Extensions" panose="02010400000000000000" pitchFamily="2" charset="-78"/>
                      </a:endParaRPr>
                    </a:p>
                  </a:txBody>
                  <a:tcPr marL="68580" marR="68580" marT="0" marB="0"/>
                </a:tc>
                <a:extLst>
                  <a:ext uri="{0D108BD9-81ED-4DB2-BD59-A6C34878D82A}">
                    <a16:rowId xmlns:a16="http://schemas.microsoft.com/office/drawing/2014/main" val="869402721"/>
                  </a:ext>
                </a:extLst>
              </a:tr>
              <a:tr h="812461">
                <a:tc>
                  <a:txBody>
                    <a:bodyPr/>
                    <a:lstStyle/>
                    <a:p>
                      <a:pPr algn="ctr" rtl="1"/>
                      <a:r>
                        <a:rPr lang="ar-IQ" sz="2400" b="1" dirty="0" err="1">
                          <a:solidFill>
                            <a:srgbClr val="002060"/>
                          </a:solidFill>
                          <a:effectLst/>
                        </a:rPr>
                        <a:t>المقدمه</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dirty="0">
                          <a:solidFill>
                            <a:srgbClr val="002060"/>
                          </a:solidFill>
                          <a:effectLst/>
                        </a:rPr>
                        <a:t>يحتوي على مقدمة تمهيدية تتكون من كافة الأفكار الرئيسية التي سيتم الحديث عنها في محتوى البحث</a:t>
                      </a:r>
                      <a:r>
                        <a:rPr lang="en-US" sz="2400" b="1" dirty="0">
                          <a:solidFill>
                            <a:srgbClr val="002060"/>
                          </a:solidFill>
                          <a:effectLst/>
                        </a:rPr>
                        <a:t>.</a:t>
                      </a:r>
                      <a:endParaRPr lang="en-US"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dirty="0">
                          <a:solidFill>
                            <a:srgbClr val="002060"/>
                          </a:solidFill>
                          <a:effectLst/>
                        </a:rPr>
                        <a:t>يحتوي على مقدمة مباشرة، ومختصرة تتكون من الفكرة الرئيسية التي سيناقشها التقرير</a:t>
                      </a:r>
                      <a:endParaRPr lang="en-US"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26236161"/>
                  </a:ext>
                </a:extLst>
              </a:tr>
              <a:tr h="1229202">
                <a:tc>
                  <a:txBody>
                    <a:bodyPr/>
                    <a:lstStyle/>
                    <a:p>
                      <a:pPr algn="ctr" rtl="1"/>
                      <a:r>
                        <a:rPr lang="ar-IQ" sz="2400" b="1">
                          <a:solidFill>
                            <a:srgbClr val="002060"/>
                          </a:solidFill>
                          <a:effectLst/>
                        </a:rPr>
                        <a:t>الاقسام</a:t>
                      </a:r>
                      <a:endParaRPr lang="en-US" sz="24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a:solidFill>
                            <a:srgbClr val="002060"/>
                          </a:solidFill>
                          <a:effectLst/>
                        </a:rPr>
                        <a:t>يُقسم على مجموعة من الأقسام، ويتناول كل قسم منها معلومات معيّنة، ومن المهم أن ترتبط هذه الأقسام معاً حتى يعتبر البحث جيداً</a:t>
                      </a:r>
                      <a:endParaRPr lang="en-US" sz="24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dirty="0">
                          <a:solidFill>
                            <a:srgbClr val="002060"/>
                          </a:solidFill>
                          <a:effectLst/>
                        </a:rPr>
                        <a:t>لا يُقسم إلى العديد من الأقسام، ولكنه يوزع على مجموعة من الفقرات التي توفر كافة المعلومات التي يسعى التقرير إلى توصيلها</a:t>
                      </a:r>
                      <a:endParaRPr lang="en-US"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96308416"/>
                  </a:ext>
                </a:extLst>
              </a:tr>
              <a:tr h="1250842">
                <a:tc>
                  <a:txBody>
                    <a:bodyPr/>
                    <a:lstStyle/>
                    <a:p>
                      <a:pPr algn="ctr" rtl="1"/>
                      <a:r>
                        <a:rPr lang="ar-IQ" sz="2400" b="1">
                          <a:solidFill>
                            <a:srgbClr val="002060"/>
                          </a:solidFill>
                          <a:effectLst/>
                        </a:rPr>
                        <a:t>المحتوى</a:t>
                      </a:r>
                      <a:endParaRPr lang="en-US" sz="24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a:solidFill>
                            <a:srgbClr val="002060"/>
                          </a:solidFill>
                          <a:effectLst/>
                        </a:rPr>
                        <a:t>يحتوي على كافة البيانات المرتبطة بعنوان البحث، والفكرة الرئيسية منه </a:t>
                      </a:r>
                      <a:br>
                        <a:rPr lang="en-US" sz="2400" b="1">
                          <a:solidFill>
                            <a:srgbClr val="002060"/>
                          </a:solidFill>
                          <a:effectLst/>
                        </a:rPr>
                      </a:br>
                      <a:endParaRPr lang="en-US" sz="24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dirty="0">
                          <a:solidFill>
                            <a:srgbClr val="002060"/>
                          </a:solidFill>
                          <a:effectLst/>
                        </a:rPr>
                        <a:t>يحتوي على بيانات مباشرة وتهدف إلى توفير أكبر كمية من المعلومات بالاعتماد على جُمل قصيرة، وبسيطة</a:t>
                      </a:r>
                      <a:endParaRPr lang="en-US"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58496719"/>
                  </a:ext>
                </a:extLst>
              </a:tr>
              <a:tr h="1187157">
                <a:tc>
                  <a:txBody>
                    <a:bodyPr/>
                    <a:lstStyle/>
                    <a:p>
                      <a:pPr algn="ctr" rtl="1"/>
                      <a:r>
                        <a:rPr lang="ar-IQ" sz="2400" b="1">
                          <a:solidFill>
                            <a:srgbClr val="002060"/>
                          </a:solidFill>
                          <a:effectLst/>
                        </a:rPr>
                        <a:t>المصادر والمراجع</a:t>
                      </a:r>
                      <a:endParaRPr lang="en-US" sz="24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a:solidFill>
                            <a:srgbClr val="002060"/>
                          </a:solidFill>
                          <a:effectLst/>
                        </a:rPr>
                        <a:t>يحتوي على العديد من المصادر، والمراجع التي استخدمت في صياغة نص البحث </a:t>
                      </a:r>
                      <a:endParaRPr lang="en-US" sz="24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0">
                        <a:lnSpc>
                          <a:spcPct val="107000"/>
                        </a:lnSpc>
                        <a:spcAft>
                          <a:spcPts val="800"/>
                        </a:spcAft>
                      </a:pPr>
                      <a:r>
                        <a:rPr lang="ar-SA" sz="2400" b="1" dirty="0">
                          <a:solidFill>
                            <a:srgbClr val="002060"/>
                          </a:solidFill>
                          <a:effectLst/>
                        </a:rPr>
                        <a:t>يحتوي على مصدر، أو مصدرين مرتبطين بشكل مباشر بموضوع التقرير. </a:t>
                      </a:r>
                      <a:endParaRPr lang="en-US"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47593027"/>
                  </a:ext>
                </a:extLst>
              </a:tr>
            </a:tbl>
          </a:graphicData>
        </a:graphic>
      </p:graphicFrame>
      <p:sp>
        <p:nvSpPr>
          <p:cNvPr id="5" name="مربع نص 4">
            <a:extLst>
              <a:ext uri="{FF2B5EF4-FFF2-40B4-BE49-F238E27FC236}">
                <a16:creationId xmlns:a16="http://schemas.microsoft.com/office/drawing/2014/main" id="{3CE16943-E3B2-4427-BFE6-7ED5AB06A04F}"/>
              </a:ext>
            </a:extLst>
          </p:cNvPr>
          <p:cNvSpPr txBox="1"/>
          <p:nvPr/>
        </p:nvSpPr>
        <p:spPr>
          <a:xfrm>
            <a:off x="5695629" y="255723"/>
            <a:ext cx="6098582" cy="769441"/>
          </a:xfrm>
          <a:prstGeom prst="rect">
            <a:avLst/>
          </a:prstGeom>
          <a:noFill/>
        </p:spPr>
        <p:txBody>
          <a:bodyPr wrap="square">
            <a:spAutoFit/>
          </a:bodyPr>
          <a:lstStyle/>
          <a:p>
            <a:r>
              <a:rPr lang="ar-IQ" dirty="0">
                <a:solidFill>
                  <a:srgbClr val="00B0F0"/>
                </a:solidFill>
              </a:rPr>
              <a:t> </a:t>
            </a:r>
            <a:r>
              <a:rPr lang="ar-IQ" sz="4400" b="1" dirty="0">
                <a:solidFill>
                  <a:srgbClr val="00B0F0"/>
                </a:solidFill>
                <a:effectLst>
                  <a:outerShdw blurRad="38100" dist="38100" dir="2700000" algn="tl">
                    <a:srgbClr val="000000">
                      <a:alpha val="43137"/>
                    </a:srgbClr>
                  </a:outerShdw>
                </a:effectLst>
                <a:cs typeface="DecoType Naskh Extensions" panose="02010400000000000000" pitchFamily="2" charset="-78"/>
              </a:rPr>
              <a:t>اهم الفروقات بين البحث والتقرير</a:t>
            </a:r>
          </a:p>
        </p:txBody>
      </p:sp>
    </p:spTree>
    <p:extLst>
      <p:ext uri="{BB962C8B-B14F-4D97-AF65-F5344CB8AC3E}">
        <p14:creationId xmlns:p14="http://schemas.microsoft.com/office/powerpoint/2010/main" val="4185344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4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40B40F-0204-4C34-A04A-348C28503D23}"/>
              </a:ext>
            </a:extLst>
          </p:cNvPr>
          <p:cNvSpPr txBox="1"/>
          <p:nvPr/>
        </p:nvSpPr>
        <p:spPr>
          <a:xfrm>
            <a:off x="616688" y="0"/>
            <a:ext cx="11227981" cy="6863417"/>
          </a:xfrm>
          <a:prstGeom prst="rect">
            <a:avLst/>
          </a:prstGeom>
          <a:noFill/>
        </p:spPr>
        <p:txBody>
          <a:bodyPr wrap="square">
            <a:spAutoFit/>
          </a:bodyPr>
          <a:lstStyle/>
          <a:p>
            <a:r>
              <a:rPr lang="ar-IQ" sz="48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النتائج </a:t>
            </a:r>
            <a:r>
              <a:rPr lang="en-US" sz="48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Results </a:t>
            </a:r>
          </a:p>
          <a:p>
            <a:pPr algn="just"/>
            <a:r>
              <a:rPr lang="ar-IQ" sz="2800" dirty="0"/>
              <a:t>يعد افتقار الطالب للخبرة العلمية السبب الرئيسي في وقوعه في الأخطاء أثناء كتابته لنتائج البحث العلمي.  لذلك يجب أن يكون بجوار الطالب شخص يمتلك الخبرة الكافية في كتابة نتائج البحث العلمي ,وكالآتي:- </a:t>
            </a:r>
          </a:p>
          <a:p>
            <a:pPr marL="457200" indent="-457200" algn="just">
              <a:buFont typeface="Wingdings" panose="05000000000000000000" pitchFamily="2" charset="2"/>
              <a:buChar char="Ø"/>
            </a:pPr>
            <a:r>
              <a:rPr lang="ar-IQ" sz="2800" dirty="0"/>
              <a:t>	في هذا القسم ، تقدم البيانات بطريقة مباشرة دون أي تحليل لأسباب حدوث النتائج أو المعنى البيولوجي للبيانات (هذه التعليقات محفوظة للتعبير). ومع ذلك ، يجب عليك تفسير البيانات (ويفضل أن يكون ذلك إحصائيًا) ، وتسليط الضوء على البيانات المهمة والإشارة إلى الأنماط والارتباطات والتعميمات التي تظهر. اكتب أيضا هذا القسم باستخدام الفعل الماضي.</a:t>
            </a:r>
          </a:p>
          <a:p>
            <a:pPr marL="457200" indent="-457200" algn="just">
              <a:buFont typeface="Wingdings" panose="05000000000000000000" pitchFamily="2" charset="2"/>
              <a:buChar char="Ø"/>
            </a:pPr>
            <a:r>
              <a:rPr lang="ar-IQ" sz="2800" dirty="0"/>
              <a:t>	قسم النتائج الذي يشتمل فقط على جدول أو شكل و لا يوجد نص  فيه غير مقبول. يجب إعطاء النص أولاً ، قبل الجداول والأشكال على الصفحة ، إذا تم تضمين الجداول والأشكال في النص بدلاً من الصفحات الأخيرة من تقريرك </a:t>
            </a:r>
          </a:p>
          <a:p>
            <a:pPr marL="457200" indent="-457200" algn="just">
              <a:buFont typeface="Wingdings" panose="05000000000000000000" pitchFamily="2" charset="2"/>
              <a:buChar char="Ø"/>
            </a:pPr>
            <a:r>
              <a:rPr lang="ar-IQ" sz="2800" dirty="0"/>
              <a:t>	لا ينبغي تضمين البيانات غير المختصرة أو غير الملخصة أو "الأولية". ليس من المناسب تضمين البيانات الزائدة ونفس البيانات لا ينبغي تضمينها في شكل الجدول والشكل ؛ بدلاً من ذلك ، يجب أن تظهر البيانات بالتنسيق الأكثر وضوحًا لنوع معين من البيانات التي تم جمعها وتحليلها. </a:t>
            </a:r>
          </a:p>
        </p:txBody>
      </p:sp>
    </p:spTree>
    <p:extLst>
      <p:ext uri="{BB962C8B-B14F-4D97-AF65-F5344CB8AC3E}">
        <p14:creationId xmlns:p14="http://schemas.microsoft.com/office/powerpoint/2010/main" val="2252455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63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36F0EAA-DA96-4EF0-8630-6420B83755AE}"/>
              </a:ext>
            </a:extLst>
          </p:cNvPr>
          <p:cNvSpPr txBox="1"/>
          <p:nvPr/>
        </p:nvSpPr>
        <p:spPr>
          <a:xfrm>
            <a:off x="1254643" y="233917"/>
            <a:ext cx="10228520" cy="3108543"/>
          </a:xfrm>
          <a:prstGeom prst="rect">
            <a:avLst/>
          </a:prstGeom>
          <a:noFill/>
        </p:spPr>
        <p:txBody>
          <a:bodyPr wrap="square">
            <a:spAutoFit/>
          </a:bodyPr>
          <a:lstStyle/>
          <a:p>
            <a:pPr marL="285750" indent="-285750">
              <a:buFont typeface="Wingdings" panose="05000000000000000000" pitchFamily="2" charset="2"/>
              <a:buChar char="Ø"/>
            </a:pPr>
            <a:r>
              <a:rPr lang="ar-IQ" dirty="0"/>
              <a:t>	</a:t>
            </a:r>
            <a:r>
              <a:rPr lang="ar-IQ" sz="2800" dirty="0"/>
              <a:t>يجب أن يصف نص النتائج، النتائج المعروضة في الجداول والأشكال ويلفت الانتباه إلى البيانات الهامة التي ستتم مناقشتها لاحقًا في التقرير. لا تكرر ما هو بالفعل واضح للقارئ من خلال مراجعة الجداول والأشكال</a:t>
            </a:r>
          </a:p>
          <a:p>
            <a:r>
              <a:rPr lang="ar-IQ" sz="2800" dirty="0"/>
              <a:t>             يمكن قراءة جزء من نص النتائج على النحو التالي:</a:t>
            </a:r>
          </a:p>
          <a:p>
            <a:r>
              <a:rPr lang="ar-IQ" sz="2800" b="1" dirty="0">
                <a:solidFill>
                  <a:srgbClr val="FF0000"/>
                </a:solidFill>
                <a:effectLst>
                  <a:outerShdw blurRad="38100" dist="38100" dir="2700000" algn="tl">
                    <a:srgbClr val="000000">
                      <a:alpha val="43137"/>
                    </a:srgbClr>
                  </a:outerShdw>
                </a:effectLst>
              </a:rPr>
              <a:t>زاد عدد المستعمرات البكتيرية عند درجة 40 درجة مئوية ، لكنه انخفض عند درجات حرارة أعلى (الشكل 1).</a:t>
            </a:r>
          </a:p>
          <a:p>
            <a:r>
              <a:rPr lang="ar-IQ" sz="2800" b="1" dirty="0">
                <a:solidFill>
                  <a:srgbClr val="FF0000"/>
                </a:solidFill>
                <a:effectLst>
                  <a:outerShdw blurRad="38100" dist="38100" dir="2700000" algn="tl">
                    <a:srgbClr val="000000">
                      <a:alpha val="43137"/>
                    </a:srgbClr>
                  </a:outerShdw>
                </a:effectLst>
              </a:rPr>
              <a:t>حدث أكبر قدر من النمو بين 35 درجة و 40 درجة مئوية.</a:t>
            </a:r>
          </a:p>
        </p:txBody>
      </p:sp>
      <p:sp>
        <p:nvSpPr>
          <p:cNvPr id="5" name="مربع نص 4">
            <a:extLst>
              <a:ext uri="{FF2B5EF4-FFF2-40B4-BE49-F238E27FC236}">
                <a16:creationId xmlns:a16="http://schemas.microsoft.com/office/drawing/2014/main" id="{5D54510A-E83B-44FC-AC87-30FC4C31734B}"/>
              </a:ext>
            </a:extLst>
          </p:cNvPr>
          <p:cNvSpPr txBox="1"/>
          <p:nvPr/>
        </p:nvSpPr>
        <p:spPr>
          <a:xfrm>
            <a:off x="1254643" y="3342460"/>
            <a:ext cx="10228519" cy="3108543"/>
          </a:xfrm>
          <a:prstGeom prst="rect">
            <a:avLst/>
          </a:prstGeom>
          <a:noFill/>
        </p:spPr>
        <p:txBody>
          <a:bodyPr wrap="square">
            <a:spAutoFit/>
          </a:bodyPr>
          <a:lstStyle/>
          <a:p>
            <a:pPr algn="just"/>
            <a:r>
              <a:rPr lang="ar-IQ" sz="2800" dirty="0"/>
              <a:t>في هذا المثال ، يشير الشكل 1 إلى الرسم البياني الذي يتم فيه تقديم البيانات. في نفس الجملة ، يقول المؤلف شيئًا عن البيانات ويحيل القارئ إلى الرقم المناسب. قد يحتوي الشكل (الرسم البياني) على العديد من نقاط البيانات (على سبيل المثال ، عدد المستعمرات البكتيرية مقسمة على فترات </a:t>
            </a:r>
            <a:r>
              <a:rPr lang="ar-IQ" sz="2800" dirty="0" err="1"/>
              <a:t>فترات</a:t>
            </a:r>
            <a:r>
              <a:rPr lang="ar-IQ" sz="2800" dirty="0"/>
              <a:t> من 0 إلى 60 درجة مئوية) ، لكن المؤلف لم يحمل القارئ مع وصف لكل </a:t>
            </a:r>
            <a:r>
              <a:rPr lang="ar-IQ" sz="2800" dirty="0" err="1"/>
              <a:t>منها.بدلاً</a:t>
            </a:r>
            <a:r>
              <a:rPr lang="ar-IQ" sz="2800" dirty="0"/>
              <a:t> من ذلك ، يتم إجراء التعميمات فيما يتعلق بالعلاقات التي تظهرها البيانات ، والتي يكون يوضح الشكل </a:t>
            </a:r>
            <a:r>
              <a:rPr lang="ar-IQ" sz="2800" b="1" dirty="0">
                <a:solidFill>
                  <a:srgbClr val="FF0000"/>
                </a:solidFill>
                <a:effectLst>
                  <a:outerShdw blurRad="38100" dist="38100" dir="2700000" algn="tl">
                    <a:srgbClr val="000000">
                      <a:alpha val="43137"/>
                    </a:srgbClr>
                  </a:outerShdw>
                </a:effectLst>
              </a:rPr>
              <a:t>("الصورة تساوي ألف كلمة" “</a:t>
            </a:r>
            <a:r>
              <a:rPr lang="en-US" sz="2800" b="1" dirty="0">
                <a:solidFill>
                  <a:srgbClr val="FF0000"/>
                </a:solidFill>
                <a:effectLst>
                  <a:outerShdw blurRad="38100" dist="38100" dir="2700000" algn="tl">
                    <a:srgbClr val="000000">
                      <a:alpha val="43137"/>
                    </a:srgbClr>
                  </a:outerShdw>
                </a:effectLst>
              </a:rPr>
              <a:t>a picture is worth a thousand words”</a:t>
            </a:r>
            <a:r>
              <a:rPr lang="ar-IQ" sz="28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53430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136FE47-1C42-4DAC-867F-65DE4843DC87}"/>
              </a:ext>
            </a:extLst>
          </p:cNvPr>
          <p:cNvSpPr txBox="1"/>
          <p:nvPr/>
        </p:nvSpPr>
        <p:spPr>
          <a:xfrm>
            <a:off x="467833" y="1"/>
            <a:ext cx="11724167" cy="2369880"/>
          </a:xfrm>
          <a:prstGeom prst="rect">
            <a:avLst/>
          </a:prstGeom>
          <a:noFill/>
        </p:spPr>
        <p:txBody>
          <a:bodyPr wrap="square">
            <a:spAutoFit/>
          </a:bodyPr>
          <a:lstStyle/>
          <a:p>
            <a:r>
              <a:rPr lang="ar-IQ" sz="2800" b="1" dirty="0">
                <a:solidFill>
                  <a:srgbClr val="FF0000"/>
                </a:solidFill>
                <a:effectLst>
                  <a:outerShdw blurRad="38100" dist="38100" dir="2700000" algn="tl">
                    <a:srgbClr val="000000">
                      <a:alpha val="43137"/>
                    </a:srgbClr>
                  </a:outerShdw>
                </a:effectLst>
              </a:rPr>
              <a:t>استخدام الجداول والأشكال </a:t>
            </a:r>
            <a:r>
              <a:rPr lang="en-US" sz="2800" b="1" dirty="0">
                <a:solidFill>
                  <a:srgbClr val="FF0000"/>
                </a:solidFill>
                <a:effectLst>
                  <a:outerShdw blurRad="38100" dist="38100" dir="2700000" algn="tl">
                    <a:srgbClr val="000000">
                      <a:alpha val="43137"/>
                    </a:srgbClr>
                  </a:outerShdw>
                </a:effectLst>
              </a:rPr>
              <a:t>Use of Tables and Figures  </a:t>
            </a:r>
          </a:p>
          <a:p>
            <a:r>
              <a:rPr lang="ar-IQ" sz="2400" dirty="0"/>
              <a:t>تلخص الجداول والأشكال البيانات في نموذج يسمح للقارئ برؤية أي ارتباطات أو علاقات أو أنماط مهمة بسهولة. يتم عمل الجداول عندما يكون من المهم عرض قيم محددة (أي الوسائل ، والانحرافات المعيارية ، والأخطاء المعيارية ، وما إلى ذلك). يتم عمل الأرقام عندما يكون من المهم إظهار اتجاهات أو علاقات البيانات. متطلبات معينة ،</a:t>
            </a:r>
          </a:p>
          <a:p>
            <a:r>
              <a:rPr lang="ar-IQ" sz="2400" dirty="0"/>
              <a:t>ومع ذلك ، يجب أن تتحقق:</a:t>
            </a:r>
          </a:p>
          <a:p>
            <a:pPr marL="342900" indent="-342900">
              <a:buFont typeface="Wingdings" panose="05000000000000000000" pitchFamily="2" charset="2"/>
              <a:buChar char="Ø"/>
            </a:pPr>
            <a:r>
              <a:rPr lang="ar-IQ" sz="2400" dirty="0"/>
              <a:t>	يجب أن تحتوي الجداول على رأس جدول (أعلى الجدول)  عنوان الجدول كما في المثال </a:t>
            </a:r>
          </a:p>
        </p:txBody>
      </p:sp>
      <p:pic>
        <p:nvPicPr>
          <p:cNvPr id="4" name="صورة 3">
            <a:extLst>
              <a:ext uri="{FF2B5EF4-FFF2-40B4-BE49-F238E27FC236}">
                <a16:creationId xmlns:a16="http://schemas.microsoft.com/office/drawing/2014/main" id="{A01AF4AC-A0E5-4A66-82AD-AEDE58F87E95}"/>
              </a:ext>
            </a:extLst>
          </p:cNvPr>
          <p:cNvPicPr>
            <a:picLocks noChangeAspect="1"/>
          </p:cNvPicPr>
          <p:nvPr/>
        </p:nvPicPr>
        <p:blipFill>
          <a:blip r:embed="rId2"/>
          <a:stretch>
            <a:fillRect/>
          </a:stretch>
        </p:blipFill>
        <p:spPr>
          <a:xfrm>
            <a:off x="467833" y="2480989"/>
            <a:ext cx="11398102" cy="3962341"/>
          </a:xfrm>
          <a:prstGeom prst="rect">
            <a:avLst/>
          </a:prstGeom>
        </p:spPr>
      </p:pic>
    </p:spTree>
    <p:extLst>
      <p:ext uri="{BB962C8B-B14F-4D97-AF65-F5344CB8AC3E}">
        <p14:creationId xmlns:p14="http://schemas.microsoft.com/office/powerpoint/2010/main" val="3814387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1E8C87E-2C49-4188-98AB-E293334BA6A9}"/>
              </a:ext>
            </a:extLst>
          </p:cNvPr>
          <p:cNvSpPr txBox="1"/>
          <p:nvPr/>
        </p:nvSpPr>
        <p:spPr>
          <a:xfrm>
            <a:off x="1722474" y="293798"/>
            <a:ext cx="9691578" cy="584775"/>
          </a:xfrm>
          <a:prstGeom prst="rect">
            <a:avLst/>
          </a:prstGeom>
          <a:noFill/>
        </p:spPr>
        <p:txBody>
          <a:bodyPr wrap="square">
            <a:spAutoFit/>
          </a:bodyPr>
          <a:lstStyle/>
          <a:p>
            <a:pPr marL="285750" indent="-285750">
              <a:buFont typeface="Wingdings" panose="05000000000000000000" pitchFamily="2" charset="2"/>
              <a:buChar char="Ø"/>
            </a:pPr>
            <a:r>
              <a:rPr lang="ar-IQ" dirty="0"/>
              <a:t>	</a:t>
            </a:r>
            <a:r>
              <a:rPr lang="ar-IQ" sz="3200" dirty="0"/>
              <a:t>ويجب أن تكون الأشكال مصحوبة بتعليق (أسفل الشكل). </a:t>
            </a:r>
          </a:p>
        </p:txBody>
      </p:sp>
      <p:pic>
        <p:nvPicPr>
          <p:cNvPr id="4" name="صورة 3">
            <a:extLst>
              <a:ext uri="{FF2B5EF4-FFF2-40B4-BE49-F238E27FC236}">
                <a16:creationId xmlns:a16="http://schemas.microsoft.com/office/drawing/2014/main" id="{B71FA4E7-4A3A-4584-B944-AE59B4BD6A76}"/>
              </a:ext>
            </a:extLst>
          </p:cNvPr>
          <p:cNvPicPr>
            <a:picLocks noChangeAspect="1"/>
          </p:cNvPicPr>
          <p:nvPr/>
        </p:nvPicPr>
        <p:blipFill>
          <a:blip r:embed="rId2"/>
          <a:stretch>
            <a:fillRect/>
          </a:stretch>
        </p:blipFill>
        <p:spPr>
          <a:xfrm>
            <a:off x="2870791" y="1058443"/>
            <a:ext cx="7783032" cy="3981390"/>
          </a:xfrm>
          <a:prstGeom prst="rect">
            <a:avLst/>
          </a:prstGeom>
        </p:spPr>
      </p:pic>
      <p:sp>
        <p:nvSpPr>
          <p:cNvPr id="6" name="مربع نص 5">
            <a:extLst>
              <a:ext uri="{FF2B5EF4-FFF2-40B4-BE49-F238E27FC236}">
                <a16:creationId xmlns:a16="http://schemas.microsoft.com/office/drawing/2014/main" id="{A34731CE-A77E-4C60-8566-A4260FE42804}"/>
              </a:ext>
            </a:extLst>
          </p:cNvPr>
          <p:cNvSpPr txBox="1"/>
          <p:nvPr/>
        </p:nvSpPr>
        <p:spPr>
          <a:xfrm>
            <a:off x="1041990" y="5476391"/>
            <a:ext cx="10372061" cy="954107"/>
          </a:xfrm>
          <a:prstGeom prst="rect">
            <a:avLst/>
          </a:prstGeom>
          <a:noFill/>
        </p:spPr>
        <p:txBody>
          <a:bodyPr wrap="square">
            <a:spAutoFit/>
          </a:bodyPr>
          <a:lstStyle/>
          <a:p>
            <a:pPr marL="285750" indent="-285750">
              <a:buFont typeface="Wingdings" panose="05000000000000000000" pitchFamily="2" charset="2"/>
              <a:buChar char="Ø"/>
            </a:pPr>
            <a:r>
              <a:rPr lang="ar-IQ" dirty="0"/>
              <a:t>	</a:t>
            </a:r>
            <a:r>
              <a:rPr lang="ar-IQ" sz="2800" b="1" dirty="0"/>
              <a:t>يجب الإشارة إلى كل من الجداول والأشكال في النص (انظر أدناه للحصول على مثال حول كيفية الاستشهاد بذلك في نص البحث ).</a:t>
            </a:r>
          </a:p>
        </p:txBody>
      </p:sp>
    </p:spTree>
    <p:extLst>
      <p:ext uri="{BB962C8B-B14F-4D97-AF65-F5344CB8AC3E}">
        <p14:creationId xmlns:p14="http://schemas.microsoft.com/office/powerpoint/2010/main" val="683094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851EBC4-39E3-4297-AB09-30CB32155236}"/>
              </a:ext>
            </a:extLst>
          </p:cNvPr>
          <p:cNvSpPr txBox="1"/>
          <p:nvPr/>
        </p:nvSpPr>
        <p:spPr>
          <a:xfrm>
            <a:off x="357076" y="181957"/>
            <a:ext cx="11477847" cy="6494085"/>
          </a:xfrm>
          <a:prstGeom prst="rect">
            <a:avLst/>
          </a:prstGeom>
          <a:noFill/>
        </p:spPr>
        <p:txBody>
          <a:bodyPr wrap="square">
            <a:spAutoFit/>
          </a:bodyPr>
          <a:lstStyle/>
          <a:p>
            <a:pPr marL="285750" indent="-285750">
              <a:buFont typeface="Wingdings" panose="05000000000000000000" pitchFamily="2" charset="2"/>
              <a:buChar char="Ø"/>
            </a:pPr>
            <a:r>
              <a:rPr lang="ar-IQ" dirty="0"/>
              <a:t>	</a:t>
            </a:r>
            <a:r>
              <a:rPr lang="ar-IQ" sz="3200" dirty="0"/>
              <a:t>عندما تقوم بتضمين جدول و / أو شكل ، يجب عليك الرجوع إليه في النص. على سبيل المثال، ضع في اعتبارك الجملة التالية:</a:t>
            </a:r>
          </a:p>
          <a:p>
            <a:r>
              <a:rPr lang="ar-IQ" sz="3200" dirty="0"/>
              <a:t> </a:t>
            </a:r>
            <a:r>
              <a:rPr lang="ar-IQ" sz="3200" b="1" dirty="0">
                <a:solidFill>
                  <a:srgbClr val="FF0000"/>
                </a:solidFill>
                <a:effectLst>
                  <a:outerShdw blurRad="38100" dist="38100" dir="2700000" algn="tl">
                    <a:srgbClr val="000000">
                      <a:alpha val="43137"/>
                    </a:srgbClr>
                  </a:outerShdw>
                </a:effectLst>
              </a:rPr>
              <a:t>كانت نتائج تجربة درجة الحرارة مربكة إلى حد ما (الشكل 1)</a:t>
            </a:r>
            <a:r>
              <a:rPr lang="ar-IQ" sz="3200" dirty="0"/>
              <a:t>. تخبر هذه الجملة القارئ أن جميع البيانات ذات الصلة موجودة في الشكل 1 وأن تشير إلى الشكل أثناء القراءة.</a:t>
            </a:r>
          </a:p>
          <a:p>
            <a:pPr marL="457200" indent="-457200">
              <a:buFont typeface="Wingdings" panose="05000000000000000000" pitchFamily="2" charset="2"/>
              <a:buChar char="Ø"/>
            </a:pPr>
            <a:r>
              <a:rPr lang="ar-IQ" sz="3200" dirty="0"/>
              <a:t>	 يجب ترقيم الجداول والأشكال بشكل مستقل. فعلى سبيل المثال، في البحث من الممكن يحتوي على جدولين وشكلين، يمكنك ترقيم الجدولين الجدول 1 والجدول 2 والأرقام بالشكل 1 والشكل 2.</a:t>
            </a:r>
          </a:p>
          <a:p>
            <a:pPr marL="457200" indent="-457200">
              <a:buFont typeface="Wingdings" panose="05000000000000000000" pitchFamily="2" charset="2"/>
              <a:buChar char="Ø"/>
            </a:pPr>
            <a:r>
              <a:rPr lang="ar-IQ" sz="3200" dirty="0"/>
              <a:t>	قم بتعيين الجداول والأرقام الخاصة بها على أساس الترتيب الذي ذكرتها به أولاً في النص. الجدول الأول الذي ذكرته هو الجدول 1، والثاني هو الجدول 2، وما إلى ذلك. وينطبق الشيء نفسه على الأشكال.</a:t>
            </a:r>
          </a:p>
          <a:p>
            <a:pPr marL="457200" indent="-457200">
              <a:buFont typeface="Wingdings" panose="05000000000000000000" pitchFamily="2" charset="2"/>
              <a:buChar char="Ø"/>
            </a:pPr>
            <a:r>
              <a:rPr lang="ar-IQ" sz="3200" dirty="0"/>
              <a:t>	يمكن للجداول والأشكال إما أن تتبع بقدر الإمكان الصفحة الفعلية التي ورد فيها الجدول أو الشكل في النص أو يتم تضمينها في الصفحات الفردية بعد الأدبيات المقتبس منه.</a:t>
            </a:r>
          </a:p>
        </p:txBody>
      </p:sp>
    </p:spTree>
    <p:extLst>
      <p:ext uri="{BB962C8B-B14F-4D97-AF65-F5344CB8AC3E}">
        <p14:creationId xmlns:p14="http://schemas.microsoft.com/office/powerpoint/2010/main" val="175713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81F09B4-6E7D-43D2-B451-B5C8CD0EC5CF}"/>
              </a:ext>
            </a:extLst>
          </p:cNvPr>
          <p:cNvSpPr txBox="1"/>
          <p:nvPr/>
        </p:nvSpPr>
        <p:spPr>
          <a:xfrm>
            <a:off x="395177" y="428178"/>
            <a:ext cx="11401646" cy="6001643"/>
          </a:xfrm>
          <a:prstGeom prst="rect">
            <a:avLst/>
          </a:prstGeom>
          <a:noFill/>
        </p:spPr>
        <p:txBody>
          <a:bodyPr wrap="square">
            <a:spAutoFit/>
          </a:bodyPr>
          <a:lstStyle/>
          <a:p>
            <a:pPr marL="285750" indent="-285750">
              <a:buFont typeface="Wingdings" panose="05000000000000000000" pitchFamily="2" charset="2"/>
              <a:buChar char="Ø"/>
            </a:pPr>
            <a:r>
              <a:rPr lang="ar-IQ" dirty="0"/>
              <a:t>	</a:t>
            </a:r>
            <a:r>
              <a:rPr lang="ar-IQ" sz="3200" dirty="0"/>
              <a:t>يجب أن تحتوي جميع الجداول على </a:t>
            </a:r>
            <a:r>
              <a:rPr lang="ar-IQ" sz="3200" dirty="0" err="1"/>
              <a:t>عنواين</a:t>
            </a:r>
            <a:r>
              <a:rPr lang="ar-IQ" sz="3200" dirty="0"/>
              <a:t> </a:t>
            </a:r>
            <a:r>
              <a:rPr lang="en-US" sz="3200" dirty="0"/>
              <a:t>Headers </a:t>
            </a:r>
            <a:r>
              <a:rPr lang="ar-IQ" sz="3200" dirty="0"/>
              <a:t>وأرقام في حين يجب أن تحتوي الأشكال على تسميات توضيحية لا تحتاج إلى شرح. يجب أن يكون القارئ قادرًا على النظر إلى الجدول أو الشكل، ومن خلال قراءة التسمية التوضيحية، يعرف بالضبط ما تم القيام به في هذا الجزء من التجربة دون الحاجة إلى قراءة النص للحصول على تفسير. إذا كان ذلك مناسبًا، يجب أيضًا تضمين حجم العينة.</a:t>
            </a:r>
          </a:p>
          <a:p>
            <a:pPr marL="457200" indent="-457200">
              <a:buFont typeface="Wingdings" panose="05000000000000000000" pitchFamily="2" charset="2"/>
              <a:buChar char="Ø"/>
            </a:pPr>
            <a:r>
              <a:rPr lang="ar-IQ" sz="3200" dirty="0"/>
              <a:t>	يجب أن تتضمن جميع الجداول والأشكال وحدات القياس المستخدمة (جرامات (</a:t>
            </a:r>
            <a:r>
              <a:rPr lang="en-US" sz="3200" dirty="0"/>
              <a:t>g) ، </a:t>
            </a:r>
            <a:r>
              <a:rPr lang="ar-IQ" sz="3200" dirty="0"/>
              <a:t>أمتار (</a:t>
            </a:r>
            <a:r>
              <a:rPr lang="en-US" sz="3200" dirty="0"/>
              <a:t>m) ، </a:t>
            </a:r>
            <a:r>
              <a:rPr lang="ar-IQ" sz="3200" dirty="0"/>
              <a:t>ثانية (</a:t>
            </a:r>
            <a:r>
              <a:rPr lang="en-US" sz="3200" dirty="0"/>
              <a:t>s) ، </a:t>
            </a:r>
            <a:r>
              <a:rPr lang="ar-IQ" sz="3200" dirty="0"/>
              <a:t>إلخ). وإلا فإن البيانات لا معنى لها. يجب تسمية جميع الأعمدة في الجدول وكلا المحورين (المحور </a:t>
            </a:r>
            <a:r>
              <a:rPr lang="en-US" sz="3200" dirty="0"/>
              <a:t>X </a:t>
            </a:r>
            <a:r>
              <a:rPr lang="ar-IQ" sz="3200" dirty="0"/>
              <a:t>والمحور </a:t>
            </a:r>
            <a:r>
              <a:rPr lang="en-US" sz="3200" dirty="0"/>
              <a:t>Y) </a:t>
            </a:r>
            <a:r>
              <a:rPr lang="ar-IQ" sz="3200" dirty="0"/>
              <a:t>في الرسم البياني بشكل مستقل بما في ذلك الوحدات. عادة ما يتم تضمين الوحدات بشكل متصل في تسميات المحاور. على سبيل المثال ، قد تكون تسمية المحور المناسبة: الوقت (</a:t>
            </a:r>
            <a:r>
              <a:rPr lang="en-US" sz="3200" dirty="0"/>
              <a:t>m).</a:t>
            </a:r>
          </a:p>
          <a:p>
            <a:pPr marL="457200" indent="-457200">
              <a:buFont typeface="Wingdings" panose="05000000000000000000" pitchFamily="2" charset="2"/>
              <a:buChar char="Ø"/>
            </a:pPr>
            <a:r>
              <a:rPr lang="en-US" sz="3200" dirty="0"/>
              <a:t>	</a:t>
            </a:r>
            <a:r>
              <a:rPr lang="ar-IQ" sz="3200" dirty="0"/>
              <a:t>توضع رؤوس  الجداول  ( العناوين) دائمًا فوق الجدول ، وتوضع دائمًا تسميات توضيحية للأشكال أسفل الشكل.</a:t>
            </a:r>
          </a:p>
        </p:txBody>
      </p:sp>
    </p:spTree>
    <p:extLst>
      <p:ext uri="{BB962C8B-B14F-4D97-AF65-F5344CB8AC3E}">
        <p14:creationId xmlns:p14="http://schemas.microsoft.com/office/powerpoint/2010/main" val="337545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65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82E100F-0A29-422F-88D2-0C09124ECE36}"/>
              </a:ext>
            </a:extLst>
          </p:cNvPr>
          <p:cNvSpPr txBox="1"/>
          <p:nvPr/>
        </p:nvSpPr>
        <p:spPr>
          <a:xfrm>
            <a:off x="482009" y="151179"/>
            <a:ext cx="11227981" cy="6832640"/>
          </a:xfrm>
          <a:prstGeom prst="rect">
            <a:avLst/>
          </a:prstGeom>
          <a:noFill/>
        </p:spPr>
        <p:txBody>
          <a:bodyPr wrap="square">
            <a:spAutoFit/>
          </a:bodyPr>
          <a:lstStyle/>
          <a:p>
            <a:r>
              <a:rPr lang="ar-IQ" sz="48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المناقشة </a:t>
            </a:r>
            <a:r>
              <a:rPr lang="en-US" sz="48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Discussion</a:t>
            </a:r>
          </a:p>
          <a:p>
            <a:r>
              <a:rPr lang="ar-IQ" sz="3000" dirty="0"/>
              <a:t>يجب تنظيم مناقشتك كقمع مقلوب. ابدأ بشرح نتائج دراستك المحددة في فقرة أو اثنتين وما إذا كانت فرضيتك مدعومة أم لا. بعد أن تشرح نتائجك، يجب عليك توسيع المناقشة من خلال مقارنة نتائجك بالدراسات المنشورة. قارن نتائجك بنتائج الدراسات السابقة وقارن بينها، وتأكد من الرجوع إليها بشكل صحيح. يجب أن تشرح الاختلافات أو أوجه التشابه مع أي تجارب ذات صلة أكملها باحثون آخرون.</a:t>
            </a:r>
          </a:p>
          <a:p>
            <a:r>
              <a:rPr lang="ar-IQ" sz="3000" dirty="0"/>
              <a:t>إذا كانت نتائجك تختلف عن نتائج الدراسات المنشورة سابقًا، فيجب عليك مناقشة هذا من الناحية البيولوجية. عند تكوين التفسيرات، يمكنك الوصول إلى استنتاجات تشرح النتيجة، وتدعم تلك الاستنتاجات بحجج منطقية جيدًا، وتوثيق من المؤلفات العلمية. في الواقع، أنت تقدم وجهة نظر وتدافع عنها في قسم المناقشة.</a:t>
            </a:r>
          </a:p>
          <a:p>
            <a:r>
              <a:rPr lang="ar-IQ" sz="3000" dirty="0"/>
              <a:t>من المهم أن تتذكر أنه لمجرد اختلاف نتائجك عن نتائج الآخرين ، فهذا لا يعني أنك فعلت شيئًا خاطئًا. يجب أن لا تناقش الأخطاء التي قمت بها ربما تكون قد ارتكبت أو أشياء ربما تكون قد فعلتها بشكل خاطئ إذا لم تكن مدعومة بأدلة من دراستك ومعلومات يمكن التحقق منها.</a:t>
            </a:r>
          </a:p>
        </p:txBody>
      </p:sp>
    </p:spTree>
    <p:extLst>
      <p:ext uri="{BB962C8B-B14F-4D97-AF65-F5344CB8AC3E}">
        <p14:creationId xmlns:p14="http://schemas.microsoft.com/office/powerpoint/2010/main" val="2029386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1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2CFEA43-F815-4137-83E1-D5D86C4338B3}"/>
              </a:ext>
            </a:extLst>
          </p:cNvPr>
          <p:cNvSpPr txBox="1"/>
          <p:nvPr/>
        </p:nvSpPr>
        <p:spPr>
          <a:xfrm>
            <a:off x="0" y="1"/>
            <a:ext cx="12192000" cy="6986528"/>
          </a:xfrm>
          <a:prstGeom prst="rect">
            <a:avLst/>
          </a:prstGeom>
          <a:noFill/>
        </p:spPr>
        <p:txBody>
          <a:bodyPr wrap="square">
            <a:spAutoFit/>
          </a:bodyPr>
          <a:lstStyle/>
          <a:p>
            <a:r>
              <a:rPr lang="ar-IQ" sz="3200" b="1" dirty="0">
                <a:solidFill>
                  <a:srgbClr val="FF0000"/>
                </a:solidFill>
                <a:effectLst>
                  <a:outerShdw blurRad="38100" dist="38100" dir="2700000" algn="tl">
                    <a:srgbClr val="000000">
                      <a:alpha val="43137"/>
                    </a:srgbClr>
                  </a:outerShdw>
                </a:effectLst>
              </a:rPr>
              <a:t>الاستنتاجات والتوصيات </a:t>
            </a:r>
            <a:r>
              <a:rPr lang="en-US" sz="3200" b="1" dirty="0">
                <a:solidFill>
                  <a:srgbClr val="FF0000"/>
                </a:solidFill>
                <a:effectLst>
                  <a:outerShdw blurRad="38100" dist="38100" dir="2700000" algn="tl">
                    <a:srgbClr val="000000">
                      <a:alpha val="43137"/>
                    </a:srgbClr>
                  </a:outerShdw>
                </a:effectLst>
              </a:rPr>
              <a:t>Conclusions and Recommendations </a:t>
            </a:r>
          </a:p>
          <a:p>
            <a:r>
              <a:rPr lang="ar-IQ" sz="3200" dirty="0"/>
              <a:t>يخلط الكثير بين نتائج البحث واستنتاجاته إذ تشير الأولى إلى </a:t>
            </a:r>
            <a:r>
              <a:rPr lang="ar-IQ" sz="3200" dirty="0" err="1"/>
              <a:t>ماحصل</a:t>
            </a:r>
            <a:r>
              <a:rPr lang="ar-IQ" sz="3200" dirty="0"/>
              <a:t> عليه الباحث من أرقام وبيانات وعلاقات مكانية مختلفة تم الوصول إليها من خلال تطبيق الخطوات الخاصة بإعداد البحث وهي مخرجات البحث . أما الاستنتاج فهو نشاط عقلي استدلالي يبحث عن سبل التعرف على أسباب حدوث الأشياء وعلاقتها المكانية والتعرف على تفسيرات علمية ومنطقية واضحة . وهي الخلاصة النهائية التي يتم رسمها </a:t>
            </a:r>
            <a:r>
              <a:rPr lang="ar-IQ" sz="3200" dirty="0" err="1"/>
              <a:t>بناءاً</a:t>
            </a:r>
            <a:r>
              <a:rPr lang="ar-IQ" sz="3200" dirty="0"/>
              <a:t> على النتائج التي ظهرت للباحث.</a:t>
            </a:r>
          </a:p>
          <a:p>
            <a:r>
              <a:rPr lang="ar-IQ" sz="3200" dirty="0"/>
              <a:t>أما توصيات الباحث </a:t>
            </a:r>
            <a:r>
              <a:rPr lang="ar-IQ" sz="3200" dirty="0" err="1"/>
              <a:t>أومقترحاته</a:t>
            </a:r>
            <a:r>
              <a:rPr lang="ar-IQ" sz="3200" dirty="0"/>
              <a:t> فهي تحصيل طبيعي للنتائج أي أنها مستندة للاستنتاجات التي تم التوصل لها وليست منعزلة عنها وربما يذهب البعض إلى وجود توافق بين عدد التوصيات وعدد النتائج , والتوصيات مهمة وضرورية في </a:t>
            </a:r>
            <a:r>
              <a:rPr lang="ar-IQ" sz="3200" dirty="0" err="1"/>
              <a:t>أطاريح</a:t>
            </a:r>
            <a:r>
              <a:rPr lang="ar-IQ" sz="3200" dirty="0"/>
              <a:t> الدكتوراه خلافاً لرسائل الماجستير ويجب أن تمتاز توصيات الباحث ومقترحاته بما يلي: :- </a:t>
            </a:r>
          </a:p>
          <a:p>
            <a:pPr marL="457200" indent="-457200">
              <a:buFont typeface="Wingdings" panose="05000000000000000000" pitchFamily="2" charset="2"/>
              <a:buChar char="Ø"/>
            </a:pPr>
            <a:r>
              <a:rPr lang="ar-IQ" sz="3200" dirty="0"/>
              <a:t> 	الواقعية والموضوعية أي تأخذ في الاعتبار أمكانية تطبيقها والقدرة على ترجمتها إلى واقع ملموس وبأقل الكلف .</a:t>
            </a:r>
          </a:p>
          <a:p>
            <a:pPr marL="457200" indent="-457200">
              <a:buFont typeface="Wingdings" panose="05000000000000000000" pitchFamily="2" charset="2"/>
              <a:buChar char="Ø"/>
            </a:pPr>
            <a:r>
              <a:rPr lang="ar-IQ" sz="3200" dirty="0"/>
              <a:t> 	تبتعد عن الكلام الفضفاض , بمعنى آخر توضح السبل والطرائق للمتلقي أو صاحب القرار لمعالجة مشكلة وتحقيق غاية معينة وأن تبتعد عن التنظير والتعميم .</a:t>
            </a:r>
          </a:p>
        </p:txBody>
      </p:sp>
    </p:spTree>
    <p:extLst>
      <p:ext uri="{BB962C8B-B14F-4D97-AF65-F5344CB8AC3E}">
        <p14:creationId xmlns:p14="http://schemas.microsoft.com/office/powerpoint/2010/main" val="3261830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603E257-29E7-4C83-B9AA-175CF9AB65FE}"/>
              </a:ext>
            </a:extLst>
          </p:cNvPr>
          <p:cNvSpPr txBox="1"/>
          <p:nvPr/>
        </p:nvSpPr>
        <p:spPr>
          <a:xfrm>
            <a:off x="269358" y="33095"/>
            <a:ext cx="11653284" cy="6878806"/>
          </a:xfrm>
          <a:prstGeom prst="rect">
            <a:avLst/>
          </a:prstGeom>
          <a:noFill/>
        </p:spPr>
        <p:txBody>
          <a:bodyPr wrap="square">
            <a:spAutoFit/>
          </a:bodyPr>
          <a:lstStyle/>
          <a:p>
            <a:r>
              <a:rPr lang="ar-IQ" sz="3600" b="1" dirty="0">
                <a:solidFill>
                  <a:srgbClr val="FF0000"/>
                </a:solidFill>
                <a:effectLst>
                  <a:outerShdw blurRad="38100" dist="38100" dir="2700000" algn="tl">
                    <a:srgbClr val="000000">
                      <a:alpha val="43137"/>
                    </a:srgbClr>
                  </a:outerShdw>
                </a:effectLst>
              </a:rPr>
              <a:t>الجسم الرئيسي للبحث القصير  </a:t>
            </a:r>
            <a:r>
              <a:rPr lang="en-US" sz="3600" b="1" dirty="0">
                <a:solidFill>
                  <a:srgbClr val="FF0000"/>
                </a:solidFill>
                <a:effectLst>
                  <a:outerShdw blurRad="38100" dist="38100" dir="2700000" algn="tl">
                    <a:srgbClr val="000000">
                      <a:alpha val="43137"/>
                    </a:srgbClr>
                  </a:outerShdw>
                </a:effectLst>
              </a:rPr>
              <a:t>The Main Body of the Term Paper </a:t>
            </a:r>
          </a:p>
          <a:p>
            <a:r>
              <a:rPr lang="en-US" sz="2600" dirty="0"/>
              <a:t> </a:t>
            </a:r>
            <a:r>
              <a:rPr lang="ar-IQ" sz="2700" dirty="0"/>
              <a:t>في البحوث القصيرة </a:t>
            </a:r>
            <a:r>
              <a:rPr lang="en-US" sz="2700" dirty="0"/>
              <a:t>Term Paper  </a:t>
            </a:r>
            <a:r>
              <a:rPr lang="ar-IQ" sz="2700" dirty="0"/>
              <a:t>يتضمن الجسم الرئيسي للبحث عددًا من الفقرات  تكون مرتبة تحت عناوين مختلفة (اسم الأقسام) وعناوين فرعية. سوف تقوم بتسمية العناوين والعناوين الفرعية وفقًا لمحتوى ذلك القسم. لا تقم بتسمية العنوان "</a:t>
            </a:r>
            <a:r>
              <a:rPr lang="en-US" sz="2700" dirty="0"/>
              <a:t>Main Body" </a:t>
            </a:r>
            <a:r>
              <a:rPr lang="ar-IQ" sz="2700" dirty="0"/>
              <a:t>أو "</a:t>
            </a:r>
            <a:r>
              <a:rPr lang="en-US" sz="2700" dirty="0"/>
              <a:t>Body. </a:t>
            </a:r>
            <a:r>
              <a:rPr lang="ar-IQ" sz="2700" dirty="0"/>
              <a:t>غالبًا ما يبدأ الجسم الرئيسي بمراجعة الأدبيات أو القسم النظري. لذلك ، سيكون عنوان هذا القسم "مراجعة الأدبيات" أو "الخلفية النظرية". يناقش هذا القسم</a:t>
            </a:r>
          </a:p>
          <a:p>
            <a:r>
              <a:rPr lang="ar-IQ" sz="2700" dirty="0"/>
              <a:t>المفاهيم المركزية ونماذج الخلفية النظرية والبحث الحالي. قد يتضمن قسم آخر أيضًا وصفًا ومناقشة للطرق التجريبية المستخدمة في ورقة البحث الخاصة بك. بعد تقديم هذه المعلومات الأساسية ، ستركز الأقسام التالية على الأفكار التي ترتبط جميعها بسؤال البحث الرئيسي. سيكون لكل قسم فكرة رئيسية مكتوبة في فقرات واضحة ومسبوكة بعناية ، تحتوي كل منها على جملة افتتاحية ، وجمل داعمة (بما في ذلك المصادر المقتبس منها) ، وجمل تناقش وتحلل وتقيم الموضوع. ينتهي الجسم الرئيسي بقسم مناقشة. هذا هو المكان الذي تفكر فيه بشكل نقدي في بحثك ، والمواد ، وخطة البحث ، وما إلى ذلك. من الأفضل غالبًا أن تبدأ هذا القسم بإعادة ذكر المشكلة أو تركيز البحث ، وما أظهره الدليل. إذا كان بحثك يهدف إلى اختبار فرضيات معينة ، فسوف يناقش هذا القسم ما إذا كانت مدعومة بالأدلة أم لا. يجب ذكر أي قصور في تصميم البحث هنا ، مع </a:t>
            </a:r>
            <a:r>
              <a:rPr lang="ar-IQ" sz="2700" dirty="0" err="1"/>
              <a:t>الأقتراحات</a:t>
            </a:r>
            <a:r>
              <a:rPr lang="ar-IQ" sz="2700" dirty="0"/>
              <a:t>. هنا يمكن إجراء تكهنات حول التفسيرات المحتملة لنتائج غير متوقعة أو مفاجئة. يجب دعم ، أي تكهنات مع الاستشهادات من  الأدبيات كلما أمكن ذلك.</a:t>
            </a:r>
          </a:p>
        </p:txBody>
      </p:sp>
    </p:spTree>
    <p:extLst>
      <p:ext uri="{BB962C8B-B14F-4D97-AF65-F5344CB8AC3E}">
        <p14:creationId xmlns:p14="http://schemas.microsoft.com/office/powerpoint/2010/main" val="3122692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A770300-D288-4565-9161-6E694DAE0895}"/>
              </a:ext>
            </a:extLst>
          </p:cNvPr>
          <p:cNvSpPr txBox="1"/>
          <p:nvPr/>
        </p:nvSpPr>
        <p:spPr>
          <a:xfrm>
            <a:off x="0" y="13063"/>
            <a:ext cx="12020006" cy="6586418"/>
          </a:xfrm>
          <a:prstGeom prst="rect">
            <a:avLst/>
          </a:prstGeom>
          <a:noFill/>
        </p:spPr>
        <p:txBody>
          <a:bodyPr wrap="square">
            <a:spAutoFit/>
          </a:bodyPr>
          <a:lstStyle/>
          <a:p>
            <a:r>
              <a:rPr lang="ar-IQ" sz="3200" b="1" dirty="0">
                <a:solidFill>
                  <a:srgbClr val="FF0000"/>
                </a:solidFill>
                <a:effectLst>
                  <a:outerShdw blurRad="38100" dist="38100" dir="2700000" algn="tl">
                    <a:srgbClr val="000000">
                      <a:alpha val="43137"/>
                    </a:srgbClr>
                  </a:outerShdw>
                </a:effectLst>
              </a:rPr>
              <a:t>التوثيق </a:t>
            </a:r>
            <a:r>
              <a:rPr lang="en-US" sz="3200" b="1" dirty="0">
                <a:solidFill>
                  <a:srgbClr val="FF0000"/>
                </a:solidFill>
                <a:effectLst>
                  <a:outerShdw blurRad="38100" dist="38100" dir="2700000" algn="tl">
                    <a:srgbClr val="000000">
                      <a:alpha val="43137"/>
                    </a:srgbClr>
                  </a:outerShdw>
                </a:effectLst>
              </a:rPr>
              <a:t>Documentation :-</a:t>
            </a:r>
          </a:p>
          <a:p>
            <a:r>
              <a:rPr lang="ar-IQ" sz="2000" dirty="0">
                <a:highlight>
                  <a:srgbClr val="FFFF00"/>
                </a:highlight>
              </a:rPr>
              <a:t>يوصف التوثيق بأنه عملية إثبات واعتراف بجهود الآخرين ونتاجاتهم فضلاُ عن إرجاع مصادر البيانات والمعلومات إلى </a:t>
            </a:r>
            <a:r>
              <a:rPr lang="ar-IQ" sz="2000" dirty="0" err="1">
                <a:highlight>
                  <a:srgbClr val="FFFF00"/>
                </a:highlight>
              </a:rPr>
              <a:t>أصحابهاالآخرين</a:t>
            </a:r>
            <a:r>
              <a:rPr lang="ar-IQ" sz="2000" dirty="0">
                <a:highlight>
                  <a:srgbClr val="FFFF00"/>
                </a:highlight>
              </a:rPr>
              <a:t> توخياً للأمانة العلمية </a:t>
            </a:r>
            <a:r>
              <a:rPr lang="ar-IQ" sz="2000" dirty="0"/>
              <a:t>.</a:t>
            </a:r>
          </a:p>
          <a:p>
            <a:r>
              <a:rPr lang="ar-IQ" sz="2000" dirty="0"/>
              <a:t>تختلف طرائق التوثيق العلمي بحسب المدارس ونوع المصادر ونمطها سواءً كانت الكترونية أو تقليدية , كما يختلف بحسب الطريقة المتبعة في الفرع العلمي .</a:t>
            </a:r>
          </a:p>
          <a:p>
            <a:r>
              <a:rPr lang="ar-IQ" sz="2400" b="1" dirty="0">
                <a:solidFill>
                  <a:srgbClr val="FF0000"/>
                </a:solidFill>
                <a:effectLst>
                  <a:outerShdw blurRad="38100" dist="38100" dir="2700000" algn="tl">
                    <a:srgbClr val="000000">
                      <a:alpha val="43137"/>
                    </a:srgbClr>
                  </a:outerShdw>
                </a:effectLst>
              </a:rPr>
              <a:t>ماهي أهمية التوثيق ؟</a:t>
            </a:r>
          </a:p>
          <a:p>
            <a:r>
              <a:rPr lang="ar-IQ" sz="2000" dirty="0"/>
              <a:t>يمكن بيان أهمية التوثيق بما يلي : </a:t>
            </a:r>
          </a:p>
          <a:p>
            <a:r>
              <a:rPr lang="ar-IQ" sz="2000" dirty="0"/>
              <a:t>1-يوفر التوثيق السليم حماية للباحث أولاً ويجعل صاحبها الأصلي هو المسؤول عنها ويخلي ساحة الباحث من أي مسألة تتعلق بصحة المعلومات .</a:t>
            </a:r>
          </a:p>
          <a:p>
            <a:r>
              <a:rPr lang="ar-IQ" sz="2000" dirty="0"/>
              <a:t>2- الحفاظ على حقوق الآخرين والاعتراف بفضلهم وجهدهم العلمي وهذا ما يطلق عليه بالأمانة العلمية .</a:t>
            </a:r>
          </a:p>
          <a:p>
            <a:r>
              <a:rPr lang="ar-IQ" sz="2000" dirty="0"/>
              <a:t>3- معرفة تاريخ المعلومات وزمنها .</a:t>
            </a:r>
          </a:p>
          <a:p>
            <a:r>
              <a:rPr lang="ar-IQ" sz="2000" dirty="0"/>
              <a:t>4-يعطي للآخرين فرصة للرجوع إلى المصدر الأصلي للتحقق من صحة المعلومة .</a:t>
            </a:r>
          </a:p>
          <a:p>
            <a:r>
              <a:rPr lang="ar-IQ" sz="2000" dirty="0"/>
              <a:t>5- يعطي التوثيق رسالة للمتلقي عن الجهود التي بذلت والمصادر التي تم الاطلاع عليها .</a:t>
            </a:r>
          </a:p>
          <a:p>
            <a:r>
              <a:rPr lang="ar-IQ" sz="2000" dirty="0"/>
              <a:t>6- المعلومة الموثقة تنم عن الدقة في البحث والتقصي وعلى العكس من تلك التي تنقل جزافاً من الذاكرة أو يتم الاعتماد </a:t>
            </a:r>
            <a:r>
              <a:rPr lang="ar-IQ" sz="2000" dirty="0" err="1"/>
              <a:t>علىما</a:t>
            </a:r>
            <a:r>
              <a:rPr lang="ar-IQ" sz="2000" dirty="0"/>
              <a:t> يتناقله الناس من دون تمحيص أو تدقيق .</a:t>
            </a:r>
          </a:p>
          <a:p>
            <a:r>
              <a:rPr lang="ar-IQ" sz="2800" b="1" dirty="0">
                <a:solidFill>
                  <a:srgbClr val="FF0000"/>
                </a:solidFill>
                <a:effectLst>
                  <a:outerShdw blurRad="38100" dist="38100" dir="2700000" algn="tl">
                    <a:srgbClr val="000000">
                      <a:alpha val="43137"/>
                    </a:srgbClr>
                  </a:outerShdw>
                </a:effectLst>
              </a:rPr>
              <a:t>أسلوب التوثيق :-</a:t>
            </a:r>
          </a:p>
          <a:p>
            <a:r>
              <a:rPr lang="ar-IQ" sz="2000" dirty="0"/>
              <a:t>يأتي التوثيق في الكتب والبحوث في ثلاثة مواقع هي :</a:t>
            </a:r>
          </a:p>
          <a:p>
            <a:r>
              <a:rPr lang="ar-IQ" sz="2000" dirty="0"/>
              <a:t>1-في أسفل الصفحة نفسها .</a:t>
            </a:r>
          </a:p>
          <a:p>
            <a:r>
              <a:rPr lang="ar-IQ" sz="2000" dirty="0"/>
              <a:t>2- في نهاية الفصل أو نهاية الكتاب .</a:t>
            </a:r>
          </a:p>
          <a:p>
            <a:r>
              <a:rPr lang="ar-IQ" sz="2000" dirty="0"/>
              <a:t>3- بين النصوص .</a:t>
            </a:r>
          </a:p>
          <a:p>
            <a:endParaRPr lang="ar-IQ" dirty="0"/>
          </a:p>
        </p:txBody>
      </p:sp>
    </p:spTree>
    <p:extLst>
      <p:ext uri="{BB962C8B-B14F-4D97-AF65-F5344CB8AC3E}">
        <p14:creationId xmlns:p14="http://schemas.microsoft.com/office/powerpoint/2010/main" val="372356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5">
          <a:fgClr>
            <a:srgbClr val="92D050"/>
          </a:fgClr>
          <a:bgClr>
            <a:schemeClr val="bg1"/>
          </a:bgClr>
        </a:patt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BD35257-5D27-4B4D-9D09-C2E65A0FC734}"/>
              </a:ext>
            </a:extLst>
          </p:cNvPr>
          <p:cNvSpPr txBox="1"/>
          <p:nvPr/>
        </p:nvSpPr>
        <p:spPr>
          <a:xfrm>
            <a:off x="67160" y="232475"/>
            <a:ext cx="12057680" cy="6124754"/>
          </a:xfrm>
          <a:prstGeom prst="rect">
            <a:avLst/>
          </a:prstGeom>
          <a:noFill/>
        </p:spPr>
        <p:txBody>
          <a:bodyPr wrap="square">
            <a:spAutoFit/>
          </a:bodyPr>
          <a:lstStyle/>
          <a:p>
            <a:r>
              <a:rPr lang="ar-IQ" sz="3200" dirty="0">
                <a:solidFill>
                  <a:srgbClr val="FF0000"/>
                </a:solidFill>
                <a:cs typeface="DecoType Naskh Extensions" panose="02010400000000000000" pitchFamily="2" charset="-78"/>
              </a:rPr>
              <a:t>وعلى العموم هناك مستويات مختلفة من البحوث تعتمد على الغاية أو الهدف من البحث: </a:t>
            </a:r>
          </a:p>
          <a:p>
            <a:pPr algn="just"/>
            <a:r>
              <a:rPr lang="ar-IQ" sz="2800" dirty="0"/>
              <a:t>1- </a:t>
            </a:r>
            <a:r>
              <a:rPr lang="ar-IQ" sz="3000" dirty="0"/>
              <a:t>بحوث قصيرة على مستوى الدراسة الجامعية الأولى (</a:t>
            </a:r>
            <a:r>
              <a:rPr lang="ar-IQ" sz="3000" dirty="0" err="1"/>
              <a:t>بكلوريوس</a:t>
            </a:r>
            <a:r>
              <a:rPr lang="ar-IQ" sz="3000" dirty="0"/>
              <a:t>) : وهي ما يطلق عليها عادة  عبارة </a:t>
            </a:r>
            <a:r>
              <a:rPr lang="en-US" sz="3000" dirty="0"/>
              <a:t>Term Paper </a:t>
            </a:r>
            <a:r>
              <a:rPr lang="ar-IQ" sz="3000" dirty="0"/>
              <a:t>وهدفها أن يتعمق الطالب في دراسة موضوع معين وليس الحصول على المعلومات الجديدة وأن يتدرب على استخدام مصادر المعلومات المطبوعة وغير المطبوعة ثم تحليلها والحصول على نتائج . وعادةً يكون هذا البحث قصير لا يتجاوز 10-40 صفحة .</a:t>
            </a:r>
          </a:p>
          <a:p>
            <a:pPr algn="just"/>
            <a:r>
              <a:rPr lang="ar-IQ" sz="3000" dirty="0"/>
              <a:t>2- بحوث متقدمة على مستوى الماجستير : وهي عبارة عن بحث طويل نوعاً ما يساهم في إضافة شيء جديد في موضوع الاختصاص .</a:t>
            </a:r>
          </a:p>
          <a:p>
            <a:pPr algn="just"/>
            <a:r>
              <a:rPr lang="ar-IQ" sz="3000" dirty="0"/>
              <a:t>3- بحوث متقدمة على مستوى رسالة الدكتوراه : وهو بحث شامل ومتكامل لنيل درجة جامعية يشترط أن يكون جديداً وأصيلاً وأن يساهم في إضافة شيئاً جديداً للعلم .</a:t>
            </a:r>
          </a:p>
          <a:p>
            <a:endParaRPr lang="ar-IQ" sz="3000" b="1" dirty="0">
              <a:solidFill>
                <a:srgbClr val="FF0000"/>
              </a:solidFill>
              <a:cs typeface="DecoType Naskh Extensions" panose="02010400000000000000" pitchFamily="2" charset="-78"/>
            </a:endParaRPr>
          </a:p>
          <a:p>
            <a:r>
              <a:rPr lang="ar-IQ" sz="3000" b="1" dirty="0">
                <a:solidFill>
                  <a:srgbClr val="FF0000"/>
                </a:solidFill>
                <a:cs typeface="DecoType Naskh Extensions" panose="02010400000000000000" pitchFamily="2" charset="-78"/>
              </a:rPr>
              <a:t>البحث القصير </a:t>
            </a:r>
            <a:r>
              <a:rPr lang="en-US" sz="3000" b="1" dirty="0">
                <a:solidFill>
                  <a:srgbClr val="FF0000"/>
                </a:solidFill>
                <a:cs typeface="DecoType Naskh Extensions" panose="02010400000000000000" pitchFamily="2" charset="-78"/>
              </a:rPr>
              <a:t> Term Paper </a:t>
            </a:r>
            <a:r>
              <a:rPr lang="ar-IQ" sz="3000" b="1" dirty="0">
                <a:solidFill>
                  <a:srgbClr val="FF0000"/>
                </a:solidFill>
                <a:cs typeface="DecoType Naskh Extensions" panose="02010400000000000000" pitchFamily="2" charset="-78"/>
              </a:rPr>
              <a:t>او بحث التخرج </a:t>
            </a:r>
            <a:r>
              <a:rPr lang="en-US" sz="3000" b="1" dirty="0">
                <a:solidFill>
                  <a:srgbClr val="FF0000"/>
                </a:solidFill>
                <a:cs typeface="DecoType Naskh Extensions" panose="02010400000000000000" pitchFamily="2" charset="-78"/>
              </a:rPr>
              <a:t>Bachelor Thesis </a:t>
            </a:r>
          </a:p>
          <a:p>
            <a:r>
              <a:rPr lang="ar-IQ" sz="3000" dirty="0"/>
              <a:t>بحث التخرج  هي المهمة الأخيرة في مشوار الحصول على شهادة البكالوريوس في الجامعة والتي يجب عليك إكمالها للحصول على شهادتك كما انها فرصة عظيمة لإظهار مهاراتك ومعرفتك.</a:t>
            </a:r>
          </a:p>
        </p:txBody>
      </p:sp>
    </p:spTree>
    <p:extLst>
      <p:ext uri="{BB962C8B-B14F-4D97-AF65-F5344CB8AC3E}">
        <p14:creationId xmlns:p14="http://schemas.microsoft.com/office/powerpoint/2010/main" val="2977887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61D3251-FC15-40CC-9D73-DE35BE5D3BD0}"/>
              </a:ext>
            </a:extLst>
          </p:cNvPr>
          <p:cNvSpPr txBox="1"/>
          <p:nvPr/>
        </p:nvSpPr>
        <p:spPr>
          <a:xfrm>
            <a:off x="600891" y="169817"/>
            <a:ext cx="11011989" cy="3016210"/>
          </a:xfrm>
          <a:prstGeom prst="rect">
            <a:avLst/>
          </a:prstGeom>
          <a:noFill/>
        </p:spPr>
        <p:txBody>
          <a:bodyPr wrap="square">
            <a:spAutoFit/>
          </a:bodyPr>
          <a:lstStyle/>
          <a:p>
            <a:r>
              <a:rPr lang="ar-IQ" sz="2800" b="1" dirty="0">
                <a:solidFill>
                  <a:srgbClr val="FF0000"/>
                </a:solidFill>
                <a:effectLst>
                  <a:outerShdw blurRad="38100" dist="38100" dir="2700000" algn="tl">
                    <a:srgbClr val="000000">
                      <a:alpha val="43137"/>
                    </a:srgbClr>
                  </a:outerShdw>
                </a:effectLst>
              </a:rPr>
              <a:t>وتقسم أساليب التوثيق إلى ثلاثة طرائق :-</a:t>
            </a:r>
          </a:p>
          <a:p>
            <a:r>
              <a:rPr lang="ar-IQ" sz="2000" b="1" dirty="0">
                <a:solidFill>
                  <a:srgbClr val="FF0000"/>
                </a:solidFill>
                <a:effectLst>
                  <a:outerShdw blurRad="38100" dist="38100" dir="2700000" algn="tl">
                    <a:srgbClr val="000000">
                      <a:alpha val="43137"/>
                    </a:srgbClr>
                  </a:outerShdw>
                </a:effectLst>
              </a:rPr>
              <a:t>الطريقة الأولى :وهي طريقة</a:t>
            </a:r>
            <a:r>
              <a:rPr lang="ar-IQ" sz="2000" dirty="0"/>
              <a:t> </a:t>
            </a:r>
            <a:r>
              <a:rPr lang="en-US" sz="2000" dirty="0"/>
              <a:t>Vancouver</a:t>
            </a:r>
            <a:r>
              <a:rPr lang="ar-IQ" sz="2000" dirty="0"/>
              <a:t>أو ما تسمى طريقة استخدام الهامش : وتكتب علامة الهامش السفلي </a:t>
            </a:r>
            <a:r>
              <a:rPr lang="en-US" sz="2000" dirty="0"/>
              <a:t>Footnotes </a:t>
            </a:r>
            <a:r>
              <a:rPr lang="ar-IQ" sz="2000" dirty="0"/>
              <a:t>ويفصل بينها وبين المتن خط عرضي وتقوم على أساس وضع قوسين بعد النص أو تسلسل المصدر ويكتب المصدر كاملاً أسفل الصفحة , ولكل صفحة مصدرها وتسلسلها وكل ما يتعلق بها .</a:t>
            </a:r>
          </a:p>
          <a:p>
            <a:r>
              <a:rPr lang="ar-IQ" sz="2000" dirty="0"/>
              <a:t>ومن سهولتها هذه الطريقة سهولة الوصول إلى مصدر المعلومة وسهولة الحذف والإضافة في الأرقام من دون إحداث تغيرات في هوامش الصفحات الأخرى . أما عيوب هذه الطريقة فتتمثل بالمساحة الكبيرة التي يأخذها المصدر من الصفحة .</a:t>
            </a:r>
          </a:p>
          <a:p>
            <a:r>
              <a:rPr lang="ar-IQ" sz="2000" dirty="0"/>
              <a:t>طريقة التوثيق في نهاية الفصل </a:t>
            </a:r>
            <a:r>
              <a:rPr lang="en-US" sz="2000" dirty="0"/>
              <a:t>Chapter Note </a:t>
            </a:r>
            <a:r>
              <a:rPr lang="ar-IQ" sz="2000" dirty="0"/>
              <a:t>وهو أكثر شيوعاً في الأبحاث الدورية ولا تختلف هذه الطريقة عن التوثيق في أسفل الصفحة لكن المصادر هنا توثق في نهاية الفصل أو البحث بعد أن يعطي الباحث أرقاماً متسلسلة من بداية الفصل إلى نهايته </a:t>
            </a:r>
            <a:r>
              <a:rPr lang="ar-IQ" sz="2400" dirty="0"/>
              <a:t>.</a:t>
            </a:r>
          </a:p>
          <a:p>
            <a:endParaRPr lang="ar-IQ" dirty="0"/>
          </a:p>
        </p:txBody>
      </p:sp>
      <p:pic>
        <p:nvPicPr>
          <p:cNvPr id="4" name="صورة 3">
            <a:extLst>
              <a:ext uri="{FF2B5EF4-FFF2-40B4-BE49-F238E27FC236}">
                <a16:creationId xmlns:a16="http://schemas.microsoft.com/office/drawing/2014/main" id="{F368AC1E-D5E8-49CE-82A9-5A88994A8200}"/>
              </a:ext>
            </a:extLst>
          </p:cNvPr>
          <p:cNvPicPr>
            <a:picLocks noChangeAspect="1"/>
          </p:cNvPicPr>
          <p:nvPr/>
        </p:nvPicPr>
        <p:blipFill rotWithShape="1">
          <a:blip r:embed="rId2"/>
          <a:srcRect b="9030"/>
          <a:stretch/>
        </p:blipFill>
        <p:spPr>
          <a:xfrm>
            <a:off x="1650577" y="2782390"/>
            <a:ext cx="8890845" cy="4075609"/>
          </a:xfrm>
          <a:prstGeom prst="rect">
            <a:avLst/>
          </a:prstGeom>
        </p:spPr>
      </p:pic>
    </p:spTree>
    <p:extLst>
      <p:ext uri="{BB962C8B-B14F-4D97-AF65-F5344CB8AC3E}">
        <p14:creationId xmlns:p14="http://schemas.microsoft.com/office/powerpoint/2010/main" val="1085254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D3A4494-872C-44B1-A625-5A91E7DA46C0}"/>
              </a:ext>
            </a:extLst>
          </p:cNvPr>
          <p:cNvSpPr txBox="1"/>
          <p:nvPr/>
        </p:nvSpPr>
        <p:spPr>
          <a:xfrm>
            <a:off x="0" y="363915"/>
            <a:ext cx="11840705" cy="6494085"/>
          </a:xfrm>
          <a:prstGeom prst="rect">
            <a:avLst/>
          </a:prstGeom>
          <a:noFill/>
        </p:spPr>
        <p:txBody>
          <a:bodyPr wrap="square">
            <a:spAutoFit/>
          </a:bodyPr>
          <a:lstStyle/>
          <a:p>
            <a:r>
              <a:rPr lang="ar-IQ" sz="3200" b="1" dirty="0">
                <a:solidFill>
                  <a:srgbClr val="FF0000"/>
                </a:solidFill>
              </a:rPr>
              <a:t>الطريقة الثانية :وتسمى طريقة هارفارد</a:t>
            </a:r>
            <a:r>
              <a:rPr lang="en-US" sz="3200" b="1" dirty="0">
                <a:solidFill>
                  <a:srgbClr val="FF0000"/>
                </a:solidFill>
              </a:rPr>
              <a:t>Harvard : </a:t>
            </a:r>
            <a:r>
              <a:rPr lang="ar-IQ" sz="3200" b="1" dirty="0">
                <a:solidFill>
                  <a:srgbClr val="FF0000"/>
                </a:solidFill>
              </a:rPr>
              <a:t>وتسمى طريقة هارفارد</a:t>
            </a:r>
            <a:r>
              <a:rPr lang="en-US" sz="3200" b="1" dirty="0">
                <a:solidFill>
                  <a:srgbClr val="FF0000"/>
                </a:solidFill>
              </a:rPr>
              <a:t>Harvard :  </a:t>
            </a:r>
            <a:r>
              <a:rPr lang="ar-IQ" sz="3200" dirty="0"/>
              <a:t>وهي الطريقة الاكثر استخداما على مستوى العالم من قبل الباحثين في اعمالهم الاكاديمية وذلك لكونها طريقة سهلة الاتباع ؟ قبل البدء بشرح هذه الطريقة يجب ان نعرف من هو هارفارد؟؟ او </a:t>
            </a:r>
            <a:r>
              <a:rPr lang="en-US" sz="3200" dirty="0"/>
              <a:t>John Harvard </a:t>
            </a:r>
            <a:r>
              <a:rPr lang="ar-IQ" sz="3200" dirty="0"/>
              <a:t>هو الفيلسوف ورجل الدين المسيحي الذي ولد بعاصمة المملكة المتحدة –لندن-  في اليوم السادس والعشرون من نوفمبر سنة 1607، وهو مؤسس جامعة هارفارد ، وله الكثير من المؤلفات في الفلسفة والمنطق والعلوم الانسانية وقد تميز هذا الفيلسوف </a:t>
            </a:r>
            <a:r>
              <a:rPr lang="ar-IQ" sz="3200" dirty="0" err="1"/>
              <a:t>بالمعرفه</a:t>
            </a:r>
            <a:r>
              <a:rPr lang="ar-IQ" sz="3200" dirty="0"/>
              <a:t> الواسعة وكثرة الاطلاع كما انه ادرك اهمية العلم وعمل على مساعدة الباحثين وتقديم العون لهم . توفي الفيلسوف </a:t>
            </a:r>
            <a:r>
              <a:rPr lang="en-US" sz="3200" dirty="0"/>
              <a:t>John Harvard </a:t>
            </a:r>
            <a:r>
              <a:rPr lang="ar-IQ" sz="3200" dirty="0"/>
              <a:t>اثر اصابته بمرض السل في اليوم الرابع عشر من سبتمبر عام 1638. </a:t>
            </a:r>
          </a:p>
          <a:p>
            <a:r>
              <a:rPr lang="ar-IQ" sz="3200" dirty="0"/>
              <a:t>وتسمى طريقة هارفارد</a:t>
            </a:r>
            <a:r>
              <a:rPr lang="en-US" sz="3200" dirty="0"/>
              <a:t>Harvard :</a:t>
            </a:r>
            <a:r>
              <a:rPr lang="ar-IQ" sz="3200" dirty="0"/>
              <a:t>ايضا بــــ ِ</a:t>
            </a:r>
            <a:r>
              <a:rPr lang="en-US" sz="3200" b="1" dirty="0">
                <a:solidFill>
                  <a:srgbClr val="FF0000"/>
                </a:solidFill>
                <a:effectLst>
                  <a:outerShdw blurRad="38100" dist="38100" dir="2700000" algn="tl">
                    <a:srgbClr val="000000">
                      <a:alpha val="43137"/>
                    </a:srgbClr>
                  </a:outerShdw>
                </a:effectLst>
              </a:rPr>
              <a:t>APA</a:t>
            </a:r>
            <a:r>
              <a:rPr lang="en-US" sz="3200" dirty="0"/>
              <a:t>) </a:t>
            </a:r>
            <a:r>
              <a:rPr lang="ar-IQ" sz="3200" dirty="0"/>
              <a:t>)وهذه الطريقة المتبعة من قبل جمعية علم النفس الأمريكية ِ</a:t>
            </a:r>
            <a:r>
              <a:rPr lang="en-US" sz="3200" dirty="0"/>
              <a:t>(</a:t>
            </a:r>
            <a:r>
              <a:rPr lang="en-US" sz="3200" b="1" dirty="0">
                <a:solidFill>
                  <a:srgbClr val="FF0000"/>
                </a:solidFill>
                <a:effectLst>
                  <a:outerShdw blurRad="38100" dist="38100" dir="2700000" algn="tl">
                    <a:srgbClr val="000000">
                      <a:alpha val="43137"/>
                    </a:srgbClr>
                  </a:outerShdw>
                </a:effectLst>
              </a:rPr>
              <a:t>APA</a:t>
            </a:r>
            <a:r>
              <a:rPr lang="en-US" sz="3200" dirty="0"/>
              <a:t>) </a:t>
            </a:r>
            <a:r>
              <a:rPr lang="ar-IQ" sz="3200" dirty="0"/>
              <a:t>وهي الجمعية الأولى التي وضعت أسس هذا النسق او تسمى هذه الطريقة  بطريقة جمعية علم النفس الامريكية  </a:t>
            </a:r>
            <a:r>
              <a:rPr lang="en-US" sz="3200" b="1" dirty="0">
                <a:solidFill>
                  <a:srgbClr val="FF0000"/>
                </a:solidFill>
                <a:effectLst>
                  <a:outerShdw blurRad="38100" dist="38100" dir="2700000" algn="tl">
                    <a:srgbClr val="000000">
                      <a:alpha val="43137"/>
                    </a:srgbClr>
                  </a:outerShdw>
                </a:effectLst>
              </a:rPr>
              <a:t>American Psychological Association  </a:t>
            </a:r>
            <a:r>
              <a:rPr lang="en-US"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185880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2351E6E-41C1-45DA-B1A3-0FE49A715F71}"/>
              </a:ext>
            </a:extLst>
          </p:cNvPr>
          <p:cNvPicPr>
            <a:picLocks noChangeAspect="1"/>
          </p:cNvPicPr>
          <p:nvPr/>
        </p:nvPicPr>
        <p:blipFill>
          <a:blip r:embed="rId2"/>
          <a:stretch>
            <a:fillRect/>
          </a:stretch>
        </p:blipFill>
        <p:spPr>
          <a:xfrm>
            <a:off x="588936" y="302754"/>
            <a:ext cx="10585343" cy="6252491"/>
          </a:xfrm>
          <a:prstGeom prst="rect">
            <a:avLst/>
          </a:prstGeom>
        </p:spPr>
      </p:pic>
    </p:spTree>
    <p:extLst>
      <p:ext uri="{BB962C8B-B14F-4D97-AF65-F5344CB8AC3E}">
        <p14:creationId xmlns:p14="http://schemas.microsoft.com/office/powerpoint/2010/main" val="1065368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4426373-8F3B-47E8-B2CC-265C8C619D38}"/>
              </a:ext>
            </a:extLst>
          </p:cNvPr>
          <p:cNvPicPr>
            <a:picLocks noChangeAspect="1"/>
          </p:cNvPicPr>
          <p:nvPr/>
        </p:nvPicPr>
        <p:blipFill>
          <a:blip r:embed="rId2"/>
          <a:stretch>
            <a:fillRect/>
          </a:stretch>
        </p:blipFill>
        <p:spPr>
          <a:xfrm>
            <a:off x="464949" y="339699"/>
            <a:ext cx="10910807" cy="5875121"/>
          </a:xfrm>
          <a:prstGeom prst="rect">
            <a:avLst/>
          </a:prstGeom>
        </p:spPr>
      </p:pic>
    </p:spTree>
    <p:extLst>
      <p:ext uri="{BB962C8B-B14F-4D97-AF65-F5344CB8AC3E}">
        <p14:creationId xmlns:p14="http://schemas.microsoft.com/office/powerpoint/2010/main" val="212063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784A401-E6E9-4601-A613-2E5DFF8637EF}"/>
              </a:ext>
            </a:extLst>
          </p:cNvPr>
          <p:cNvPicPr>
            <a:picLocks noChangeAspect="1"/>
          </p:cNvPicPr>
          <p:nvPr/>
        </p:nvPicPr>
        <p:blipFill>
          <a:blip r:embed="rId2"/>
          <a:stretch>
            <a:fillRect/>
          </a:stretch>
        </p:blipFill>
        <p:spPr>
          <a:xfrm>
            <a:off x="898901" y="122578"/>
            <a:ext cx="11019295" cy="3147563"/>
          </a:xfrm>
          <a:prstGeom prst="rect">
            <a:avLst/>
          </a:prstGeom>
        </p:spPr>
      </p:pic>
      <p:pic>
        <p:nvPicPr>
          <p:cNvPr id="3" name="صورة 2">
            <a:extLst>
              <a:ext uri="{FF2B5EF4-FFF2-40B4-BE49-F238E27FC236}">
                <a16:creationId xmlns:a16="http://schemas.microsoft.com/office/drawing/2014/main" id="{7658D1F7-4361-4A5A-87BC-8636769D9D26}"/>
              </a:ext>
            </a:extLst>
          </p:cNvPr>
          <p:cNvPicPr>
            <a:picLocks noChangeAspect="1"/>
          </p:cNvPicPr>
          <p:nvPr/>
        </p:nvPicPr>
        <p:blipFill>
          <a:blip r:embed="rId3"/>
          <a:stretch>
            <a:fillRect/>
          </a:stretch>
        </p:blipFill>
        <p:spPr>
          <a:xfrm>
            <a:off x="1038386" y="3429000"/>
            <a:ext cx="10321872" cy="3429000"/>
          </a:xfrm>
          <a:prstGeom prst="rect">
            <a:avLst/>
          </a:prstGeom>
        </p:spPr>
      </p:pic>
    </p:spTree>
    <p:extLst>
      <p:ext uri="{BB962C8B-B14F-4D97-AF65-F5344CB8AC3E}">
        <p14:creationId xmlns:p14="http://schemas.microsoft.com/office/powerpoint/2010/main" val="2584922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87F87CC-4243-41DD-8BDA-DBDBC543A0CF}"/>
              </a:ext>
            </a:extLst>
          </p:cNvPr>
          <p:cNvPicPr>
            <a:picLocks noChangeAspect="1"/>
          </p:cNvPicPr>
          <p:nvPr/>
        </p:nvPicPr>
        <p:blipFill>
          <a:blip r:embed="rId2"/>
          <a:stretch>
            <a:fillRect/>
          </a:stretch>
        </p:blipFill>
        <p:spPr>
          <a:xfrm>
            <a:off x="1614489" y="3429000"/>
            <a:ext cx="9401174" cy="2614612"/>
          </a:xfrm>
          <a:prstGeom prst="rect">
            <a:avLst/>
          </a:prstGeom>
        </p:spPr>
      </p:pic>
    </p:spTree>
    <p:extLst>
      <p:ext uri="{BB962C8B-B14F-4D97-AF65-F5344CB8AC3E}">
        <p14:creationId xmlns:p14="http://schemas.microsoft.com/office/powerpoint/2010/main" val="25828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CAB5D8F-B7B0-4211-953F-97AA17C6837F}"/>
              </a:ext>
            </a:extLst>
          </p:cNvPr>
          <p:cNvPicPr>
            <a:picLocks noChangeAspect="1"/>
          </p:cNvPicPr>
          <p:nvPr/>
        </p:nvPicPr>
        <p:blipFill rotWithShape="1">
          <a:blip r:embed="rId2"/>
          <a:srcRect l="13983" t="8794" r="33898" b="8228"/>
          <a:stretch/>
        </p:blipFill>
        <p:spPr>
          <a:xfrm>
            <a:off x="749084" y="220851"/>
            <a:ext cx="10693831" cy="6416298"/>
          </a:xfrm>
          <a:prstGeom prst="rect">
            <a:avLst/>
          </a:prstGeom>
        </p:spPr>
      </p:pic>
    </p:spTree>
    <p:extLst>
      <p:ext uri="{BB962C8B-B14F-4D97-AF65-F5344CB8AC3E}">
        <p14:creationId xmlns:p14="http://schemas.microsoft.com/office/powerpoint/2010/main" val="275260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C09CD0B-4DBB-464C-8DA6-75263CA08BA3}"/>
              </a:ext>
            </a:extLst>
          </p:cNvPr>
          <p:cNvPicPr>
            <a:picLocks noChangeAspect="1"/>
          </p:cNvPicPr>
          <p:nvPr/>
        </p:nvPicPr>
        <p:blipFill rotWithShape="1">
          <a:blip r:embed="rId2"/>
          <a:srcRect l="15127" t="28690" r="32246" b="10037"/>
          <a:stretch/>
        </p:blipFill>
        <p:spPr>
          <a:xfrm>
            <a:off x="309968" y="213102"/>
            <a:ext cx="11654724" cy="6431796"/>
          </a:xfrm>
          <a:prstGeom prst="rect">
            <a:avLst/>
          </a:prstGeom>
        </p:spPr>
      </p:pic>
    </p:spTree>
    <p:extLst>
      <p:ext uri="{BB962C8B-B14F-4D97-AF65-F5344CB8AC3E}">
        <p14:creationId xmlns:p14="http://schemas.microsoft.com/office/powerpoint/2010/main" val="390870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6428903-0949-4E58-B88F-C255FA45C75C}"/>
              </a:ext>
            </a:extLst>
          </p:cNvPr>
          <p:cNvSpPr txBox="1"/>
          <p:nvPr/>
        </p:nvSpPr>
        <p:spPr>
          <a:xfrm>
            <a:off x="0" y="92990"/>
            <a:ext cx="12532963" cy="6494085"/>
          </a:xfrm>
          <a:prstGeom prst="rect">
            <a:avLst/>
          </a:prstGeom>
          <a:noFill/>
        </p:spPr>
        <p:txBody>
          <a:bodyPr wrap="square">
            <a:spAutoFit/>
          </a:bodyPr>
          <a:lstStyle/>
          <a:p>
            <a:pPr marL="480060" algn="just" rtl="1"/>
            <a:r>
              <a:rPr lang="ar-IQ" sz="2600" u="sng" dirty="0" err="1">
                <a:effectLst/>
                <a:latin typeface="Calibri" panose="020F0502020204030204" pitchFamily="34" charset="0"/>
                <a:ea typeface="Calibri" panose="020F0502020204030204" pitchFamily="34" charset="0"/>
                <a:cs typeface="Times New Roman" panose="02020603050405020304" pitchFamily="18" charset="0"/>
              </a:rPr>
              <a:t>ترتتيب</a:t>
            </a:r>
            <a:r>
              <a:rPr lang="ar-IQ" sz="2600" u="sng" dirty="0">
                <a:effectLst/>
                <a:latin typeface="Calibri" panose="020F0502020204030204" pitchFamily="34" charset="0"/>
                <a:ea typeface="Calibri" panose="020F0502020204030204" pitchFamily="34" charset="0"/>
                <a:cs typeface="Times New Roman" panose="02020603050405020304" pitchFamily="18" charset="0"/>
              </a:rPr>
              <a:t> المراجع </a:t>
            </a:r>
            <a:r>
              <a:rPr lang="en-US" sz="2600" u="sng" dirty="0">
                <a:effectLst/>
                <a:latin typeface="Times New Roman" panose="02020603050405020304" pitchFamily="18" charset="0"/>
                <a:ea typeface="Calibri" panose="020F0502020204030204" pitchFamily="34" charset="0"/>
                <a:cs typeface="Arial" panose="020B0604020202020204" pitchFamily="34" charset="0"/>
              </a:rPr>
              <a:t>Order of references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a:t>
            </a:r>
            <a:r>
              <a:rPr lang="ar-IQ" sz="2600" dirty="0">
                <a:effectLst/>
                <a:latin typeface="Calibri" panose="020F0502020204030204" pitchFamily="34" charset="0"/>
                <a:ea typeface="Calibri" panose="020F0502020204030204" pitchFamily="34" charset="0"/>
                <a:cs typeface="Times New Roman" panose="02020603050405020304" pitchFamily="18" charset="0"/>
              </a:rPr>
              <a:t>يكون </a:t>
            </a:r>
            <a:r>
              <a:rPr lang="ar-SA" sz="2600" dirty="0">
                <a:effectLst/>
                <a:latin typeface="Calibri" panose="020F0502020204030204" pitchFamily="34" charset="0"/>
                <a:ea typeface="Calibri" panose="020F0502020204030204" pitchFamily="34" charset="0"/>
                <a:cs typeface="Times New Roman" panose="02020603050405020304" pitchFamily="18" charset="0"/>
              </a:rPr>
              <a:t>ترتيب المراجع أبجديا وحسب الاسم الأخير للمؤلف (الأول) متبوعًا بالأحرف الأولى.</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الترتيب الأبجدي يكون حرفًا بحرف. "لا شيء يسبق شيئًا ما": مثلا  </a:t>
            </a:r>
            <a:r>
              <a:rPr lang="en-US" sz="2600" b="1" dirty="0">
                <a:solidFill>
                  <a:srgbClr val="000000"/>
                </a:solidFill>
                <a:effectLst/>
                <a:latin typeface="TimesNewRomanPS-BoldMT"/>
                <a:ea typeface="Times New Roman" panose="02020603050405020304" pitchFamily="18" charset="0"/>
                <a:cs typeface="Arial" panose="020B0604020202020204" pitchFamily="34" charset="0"/>
              </a:rPr>
              <a:t>Brown, J. R. </a:t>
            </a:r>
            <a:r>
              <a:rPr lang="ar-SA" sz="2600" b="1" dirty="0">
                <a:solidFill>
                  <a:srgbClr val="000000"/>
                </a:solidFill>
                <a:effectLst/>
                <a:latin typeface="TimesNewRomanPS-BoldMT"/>
                <a:ea typeface="Times New Roman" panose="02020603050405020304" pitchFamily="18" charset="0"/>
                <a:cs typeface="Arial" panose="020B0604020202020204" pitchFamily="34" charset="0"/>
              </a:rPr>
              <a:t>يسبق </a:t>
            </a:r>
            <a:r>
              <a:rPr lang="en-US" sz="2600" b="1" dirty="0">
                <a:solidFill>
                  <a:srgbClr val="000000"/>
                </a:solidFill>
                <a:effectLst/>
                <a:latin typeface="TimesNewRomanPS-BoldMT"/>
                <a:ea typeface="Times New Roman" panose="02020603050405020304" pitchFamily="18" charset="0"/>
                <a:cs typeface="Arial" panose="020B0604020202020204" pitchFamily="34" charset="0"/>
              </a:rPr>
              <a:t>Browning, A. R</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قم بترتيب البادئات أبجديًا </a:t>
            </a:r>
            <a:r>
              <a:rPr lang="en-US" sz="2600" dirty="0">
                <a:effectLst/>
                <a:latin typeface="Times New Roman" panose="02020603050405020304" pitchFamily="18" charset="0"/>
                <a:ea typeface="Calibri" panose="020F0502020204030204" pitchFamily="34" charset="0"/>
                <a:cs typeface="Arial" panose="020B0604020202020204" pitchFamily="34" charset="0"/>
              </a:rPr>
              <a:t>M</a:t>
            </a:r>
            <a:r>
              <a:rPr lang="ar-SA" sz="2600" dirty="0">
                <a:effectLst/>
                <a:latin typeface="Calibri" panose="020F0502020204030204" pitchFamily="34" charset="0"/>
                <a:ea typeface="Calibri" panose="020F0502020204030204" pitchFamily="34" charset="0"/>
                <a:cs typeface="Times New Roman" panose="02020603050405020304" pitchFamily="18" charset="0"/>
              </a:rPr>
              <a:t> 'و </a:t>
            </a:r>
            <a:r>
              <a:rPr lang="en-US" sz="2600" dirty="0">
                <a:effectLst/>
                <a:latin typeface="Times New Roman" panose="02020603050405020304" pitchFamily="18" charset="0"/>
                <a:ea typeface="Calibri" panose="020F0502020204030204" pitchFamily="34" charset="0"/>
                <a:cs typeface="Arial" panose="020B0604020202020204" pitchFamily="34" charset="0"/>
              </a:rPr>
              <a:t>Mc </a:t>
            </a:r>
            <a:r>
              <a:rPr lang="en-US" sz="2600" dirty="0" err="1">
                <a:effectLst/>
                <a:latin typeface="Times New Roman" panose="02020603050405020304" pitchFamily="18" charset="0"/>
                <a:ea typeface="Calibri" panose="020F0502020204030204" pitchFamily="34" charset="0"/>
                <a:cs typeface="Arial" panose="020B0604020202020204" pitchFamily="34" charset="0"/>
              </a:rPr>
              <a:t>en</a:t>
            </a:r>
            <a:r>
              <a:rPr lang="en-US" sz="2600" dirty="0">
                <a:effectLst/>
                <a:latin typeface="Times New Roman" panose="02020603050405020304" pitchFamily="18" charset="0"/>
                <a:ea typeface="Calibri" panose="020F0502020204030204" pitchFamily="34" charset="0"/>
                <a:cs typeface="Arial" panose="020B0604020202020204" pitchFamily="34" charset="0"/>
              </a:rPr>
              <a:t> Mac </a:t>
            </a:r>
            <a:r>
              <a:rPr lang="ar-SA" sz="2600" dirty="0">
                <a:effectLst/>
                <a:latin typeface="Times New Roman" panose="02020603050405020304" pitchFamily="18" charset="0"/>
                <a:ea typeface="Calibri" panose="020F0502020204030204" pitchFamily="34" charset="0"/>
                <a:cs typeface="Arial" panose="020B0604020202020204" pitchFamily="34" charset="0"/>
              </a:rPr>
              <a:t>حرفيًا. </a:t>
            </a:r>
            <a:r>
              <a:rPr lang="en-US" sz="2600" b="1" dirty="0">
                <a:solidFill>
                  <a:srgbClr val="000000"/>
                </a:solidFill>
                <a:effectLst/>
                <a:latin typeface="TimesNewRomanPS-BoldMT"/>
                <a:ea typeface="Times New Roman" panose="02020603050405020304" pitchFamily="18" charset="0"/>
                <a:cs typeface="Arial" panose="020B0604020202020204" pitchFamily="34" charset="0"/>
              </a:rPr>
              <a:t>MacArthur</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SA"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تسبق </a:t>
            </a:r>
            <a:r>
              <a:rPr lang="en-US" sz="2600" b="1" dirty="0">
                <a:solidFill>
                  <a:srgbClr val="000000"/>
                </a:solidFill>
                <a:effectLst/>
                <a:latin typeface="TimesNewRomanPS-BoldMT"/>
                <a:ea typeface="Times New Roman" panose="02020603050405020304" pitchFamily="18" charset="0"/>
                <a:cs typeface="Arial" panose="020B0604020202020204" pitchFamily="34" charset="0"/>
              </a:rPr>
              <a:t>McAllister</a:t>
            </a:r>
            <a:r>
              <a:rPr lang="en-US" sz="2600" dirty="0">
                <a:solidFill>
                  <a:srgbClr val="000000"/>
                </a:solidFill>
                <a:effectLst/>
                <a:latin typeface="ArialMT"/>
                <a:ea typeface="Times New Roman" panose="02020603050405020304" pitchFamily="18" charset="0"/>
                <a:cs typeface="Arial" panose="020B0604020202020204" pitchFamily="34" charset="0"/>
              </a:rPr>
              <a:t> </a:t>
            </a:r>
            <a:r>
              <a:rPr lang="ar-SA" sz="2600" dirty="0">
                <a:solidFill>
                  <a:srgbClr val="000000"/>
                </a:solidFill>
                <a:effectLst/>
                <a:latin typeface="ArialMT"/>
                <a:ea typeface="Times New Roman" panose="02020603050405020304" pitchFamily="18" charset="0"/>
                <a:cs typeface="Arial" panose="020B0604020202020204" pitchFamily="34" charset="0"/>
              </a:rPr>
              <a:t>و   </a:t>
            </a:r>
            <a:r>
              <a:rPr lang="en-US" sz="2600" b="1" dirty="0">
                <a:solidFill>
                  <a:srgbClr val="000000"/>
                </a:solidFill>
                <a:effectLst/>
                <a:latin typeface="TimesNewRomanPS-BoldMT"/>
                <a:ea typeface="Times New Roman" panose="02020603050405020304" pitchFamily="18" charset="0"/>
                <a:cs typeface="Arial" panose="020B0604020202020204" pitchFamily="34" charset="0"/>
              </a:rPr>
              <a:t>MacNeil</a:t>
            </a:r>
            <a:r>
              <a:rPr lang="ar-SA" sz="2600" b="1" dirty="0">
                <a:solidFill>
                  <a:srgbClr val="000000"/>
                </a:solidFill>
                <a:effectLst/>
                <a:latin typeface="TimesNewRomanPS-BoldMT"/>
                <a:ea typeface="Times New Roman" panose="02020603050405020304" pitchFamily="18" charset="0"/>
                <a:cs typeface="Arial" panose="020B0604020202020204" pitchFamily="34" charset="0"/>
              </a:rPr>
              <a:t> يسبق </a:t>
            </a:r>
            <a:r>
              <a:rPr lang="en-US" sz="2600" b="1" dirty="0" err="1">
                <a:solidFill>
                  <a:srgbClr val="000000"/>
                </a:solidFill>
                <a:effectLst/>
                <a:latin typeface="TimesNewRomanPS-BoldMT"/>
                <a:ea typeface="Times New Roman" panose="02020603050405020304" pitchFamily="18" charset="0"/>
                <a:cs typeface="Arial" panose="020B0604020202020204" pitchFamily="34" charset="0"/>
              </a:rPr>
              <a:t>M</a:t>
            </a:r>
            <a:r>
              <a:rPr lang="en-US" sz="2600" b="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2600" b="1" dirty="0" err="1">
                <a:solidFill>
                  <a:srgbClr val="000000"/>
                </a:solidFill>
                <a:effectLst/>
                <a:latin typeface="TimesNewRomanPS-BoldMT"/>
                <a:ea typeface="Times New Roman" panose="02020603050405020304" pitchFamily="18" charset="0"/>
                <a:cs typeface="Arial" panose="020B0604020202020204" pitchFamily="34" charset="0"/>
              </a:rPr>
              <a:t>Carthy</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en-US" sz="2600" dirty="0">
                <a:effectLst/>
                <a:latin typeface="Times New Roman" panose="02020603050405020304" pitchFamily="18" charset="0"/>
                <a:ea typeface="Calibri" panose="020F0502020204030204" pitchFamily="34" charset="0"/>
                <a:cs typeface="Arial" panose="020B0604020202020204" pitchFamily="34" charset="0"/>
              </a:rPr>
              <a:t> </a:t>
            </a:r>
            <a:r>
              <a:rPr lang="ar-SA" sz="2600" dirty="0">
                <a:effectLst/>
                <a:latin typeface="Calibri" panose="020F0502020204030204" pitchFamily="34" charset="0"/>
                <a:ea typeface="Calibri" panose="020F0502020204030204" pitchFamily="34" charset="0"/>
                <a:cs typeface="Times New Roman" panose="02020603050405020304" pitchFamily="18" charset="0"/>
              </a:rPr>
              <a:t>■ يكون الترتيب الأبجدي لأسماء المؤلفين التي تحتوي على بادئات يكون باستخدام البادئات بذاتها (مثل: </a:t>
            </a:r>
            <a:r>
              <a:rPr lang="en-US" sz="2600" dirty="0">
                <a:effectLst/>
                <a:latin typeface="Times New Roman" panose="02020603050405020304" pitchFamily="18" charset="0"/>
                <a:ea typeface="Calibri" panose="020F0502020204030204" pitchFamily="34" charset="0"/>
                <a:cs typeface="Arial" panose="020B0604020202020204" pitchFamily="34" charset="0"/>
              </a:rPr>
              <a:t>van </a:t>
            </a:r>
            <a:r>
              <a:rPr lang="ar-SA"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Arial" panose="020B0604020202020204" pitchFamily="34" charset="0"/>
              </a:rPr>
              <a:t>de </a:t>
            </a:r>
            <a:r>
              <a:rPr lang="ar-SA"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Arial" panose="020B0604020202020204" pitchFamily="34" charset="0"/>
              </a:rPr>
              <a:t>van de (r) </a:t>
            </a:r>
            <a:r>
              <a:rPr lang="ar-SA"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Arial" panose="020B0604020202020204" pitchFamily="34" charset="0"/>
              </a:rPr>
              <a:t>von</a:t>
            </a:r>
            <a:r>
              <a:rPr lang="ar-SA" sz="2600" dirty="0">
                <a:effectLst/>
                <a:latin typeface="Calibri" panose="020F0502020204030204" pitchFamily="34" charset="0"/>
                <a:ea typeface="Calibri" panose="020F0502020204030204" pitchFamily="34" charset="0"/>
                <a:cs typeface="Times New Roman" panose="02020603050405020304" pitchFamily="18" charset="0"/>
              </a:rPr>
              <a:t>). استخدم نفس التهجئة التي يستخدمها المؤلف في العمل الذي تستشهد به. عادة ما يستخدم المؤلفون الهولنديون</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الأحرف الصغيرة (</a:t>
            </a:r>
            <a:r>
              <a:rPr lang="en-US" sz="2600" dirty="0">
                <a:effectLst/>
                <a:latin typeface="Times New Roman" panose="02020603050405020304" pitchFamily="18" charset="0"/>
                <a:ea typeface="Calibri" panose="020F0502020204030204" pitchFamily="34" charset="0"/>
                <a:cs typeface="Arial" panose="020B0604020202020204" pitchFamily="34" charset="0"/>
              </a:rPr>
              <a:t>van der Linden</a:t>
            </a:r>
            <a:r>
              <a:rPr lang="ar-SA" sz="2600" dirty="0">
                <a:effectLst/>
                <a:latin typeface="Calibri" panose="020F0502020204030204" pitchFamily="34" charset="0"/>
                <a:ea typeface="Calibri" panose="020F0502020204030204" pitchFamily="34" charset="0"/>
                <a:cs typeface="Times New Roman" panose="02020603050405020304" pitchFamily="18" charset="0"/>
              </a:rPr>
              <a:t>) ، بينما يستخدم المؤلفون الأمريكيون الأحرف الكبيرة (</a:t>
            </a:r>
            <a:r>
              <a:rPr lang="en-US" sz="2600" dirty="0">
                <a:effectLst/>
                <a:latin typeface="Times New Roman" panose="02020603050405020304" pitchFamily="18" charset="0"/>
                <a:ea typeface="Calibri" panose="020F0502020204030204" pitchFamily="34" charset="0"/>
                <a:cs typeface="Arial" panose="020B0604020202020204" pitchFamily="34" charset="0"/>
              </a:rPr>
              <a:t>Van Nuys</a:t>
            </a:r>
            <a:r>
              <a:rPr lang="ar-SA" sz="2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عندما يكون الاستشهاد </a:t>
            </a:r>
            <a:r>
              <a:rPr lang="ar-SA" sz="2600" dirty="0" err="1">
                <a:effectLst/>
                <a:latin typeface="Calibri" panose="020F0502020204030204" pitchFamily="34" charset="0"/>
                <a:ea typeface="Calibri" panose="020F0502020204030204" pitchFamily="34" charset="0"/>
                <a:cs typeface="Times New Roman" panose="02020603050405020304" pitchFamily="18" charset="0"/>
              </a:rPr>
              <a:t>باعمال</a:t>
            </a:r>
            <a:r>
              <a:rPr lang="ar-SA" sz="2600" dirty="0">
                <a:effectLst/>
                <a:latin typeface="Calibri" panose="020F0502020204030204" pitchFamily="34" charset="0"/>
                <a:ea typeface="Calibri" panose="020F0502020204030204" pitchFamily="34" charset="0"/>
                <a:cs typeface="Times New Roman" panose="02020603050405020304" pitchFamily="18" charset="0"/>
              </a:rPr>
              <a:t> عديده  لنفس المؤلف (الأول) ، فقم بتطبيق القواعد التالية:</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تكون مصنفات المؤلف الواحد مرتبة حسب سنة النشر (الأقدم أولا).</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تسبق إدخالات المؤلف الواحد الإدخال المؤلفين </a:t>
            </a:r>
            <a:r>
              <a:rPr lang="ar-SA" sz="2600" dirty="0" err="1">
                <a:effectLst/>
                <a:latin typeface="Calibri" panose="020F0502020204030204" pitchFamily="34" charset="0"/>
                <a:ea typeface="Calibri" panose="020F0502020204030204" pitchFamily="34" charset="0"/>
                <a:cs typeface="Times New Roman" panose="02020603050405020304" pitchFamily="18" charset="0"/>
              </a:rPr>
              <a:t>المؤولفين</a:t>
            </a:r>
            <a:r>
              <a:rPr lang="ar-SA" sz="2600" dirty="0">
                <a:effectLst/>
                <a:latin typeface="Calibri" panose="020F0502020204030204" pitchFamily="34" charset="0"/>
                <a:ea typeface="Calibri" panose="020F0502020204030204" pitchFamily="34" charset="0"/>
                <a:cs typeface="Times New Roman" panose="02020603050405020304" pitchFamily="18" charset="0"/>
              </a:rPr>
              <a:t> ، حتى إذا العمل كان للمؤلفين المتعددين قد نشر مسبقًا.</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يتم ترتيب الأعمال مع نفس المؤلف الأول والمؤلفين الثانيين المختلفين أبجديًا بواسطة لقب المؤلف الثاني </a:t>
            </a:r>
            <a:r>
              <a:rPr lang="ar-SA" sz="2600" dirty="0" err="1">
                <a:effectLst/>
                <a:latin typeface="Calibri" panose="020F0502020204030204" pitchFamily="34" charset="0"/>
                <a:ea typeface="Calibri" panose="020F0502020204030204" pitchFamily="34" charset="0"/>
                <a:cs typeface="Times New Roman" panose="02020603050405020304" pitchFamily="18" charset="0"/>
              </a:rPr>
              <a:t>اوالثاني</a:t>
            </a:r>
            <a:r>
              <a:rPr lang="ar-SA" sz="2600" dirty="0">
                <a:effectLst/>
                <a:latin typeface="Calibri" panose="020F0502020204030204" pitchFamily="34" charset="0"/>
                <a:ea typeface="Calibri" panose="020F0502020204030204" pitchFamily="34" charset="0"/>
                <a:cs typeface="Times New Roman" panose="02020603050405020304" pitchFamily="18" charset="0"/>
              </a:rPr>
              <a:t> والثالث اي يتم ترتيب المؤلفين أبجديًا حسب لقب المؤلف الثالث ، وما إلى ذلك.</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480060" algn="just" rtl="1"/>
            <a:r>
              <a:rPr lang="ar-SA" sz="2600" dirty="0">
                <a:effectLst/>
                <a:latin typeface="Calibri" panose="020F0502020204030204" pitchFamily="34" charset="0"/>
                <a:ea typeface="Calibri" panose="020F0502020204030204" pitchFamily="34" charset="0"/>
                <a:cs typeface="Times New Roman" panose="02020603050405020304" pitchFamily="18" charset="0"/>
              </a:rPr>
              <a:t>- يتم ترتيب الأعمال مع نفس المؤلفين بنفس الترتيب حسب السنة ، الأقدم أولاً.</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5049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2BA50DE-FD0C-463E-9BB8-4E1606258D43}"/>
              </a:ext>
            </a:extLst>
          </p:cNvPr>
          <p:cNvPicPr>
            <a:picLocks noChangeAspect="1"/>
          </p:cNvPicPr>
          <p:nvPr/>
        </p:nvPicPr>
        <p:blipFill>
          <a:blip r:embed="rId2"/>
          <a:stretch>
            <a:fillRect/>
          </a:stretch>
        </p:blipFill>
        <p:spPr>
          <a:xfrm>
            <a:off x="0" y="340962"/>
            <a:ext cx="12983622" cy="4153081"/>
          </a:xfrm>
          <a:prstGeom prst="rect">
            <a:avLst/>
          </a:prstGeom>
        </p:spPr>
      </p:pic>
    </p:spTree>
    <p:extLst>
      <p:ext uri="{BB962C8B-B14F-4D97-AF65-F5344CB8AC3E}">
        <p14:creationId xmlns:p14="http://schemas.microsoft.com/office/powerpoint/2010/main" val="386202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alpha val="1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F40798E-74CC-4D58-B198-20A96E433856}"/>
              </a:ext>
            </a:extLst>
          </p:cNvPr>
          <p:cNvSpPr txBox="1"/>
          <p:nvPr/>
        </p:nvSpPr>
        <p:spPr>
          <a:xfrm>
            <a:off x="641889" y="134034"/>
            <a:ext cx="11550111" cy="861774"/>
          </a:xfrm>
          <a:prstGeom prst="rect">
            <a:avLst/>
          </a:prstGeom>
          <a:noFill/>
        </p:spPr>
        <p:txBody>
          <a:bodyPr wrap="square">
            <a:spAutoFit/>
          </a:bodyPr>
          <a:lstStyle/>
          <a:p>
            <a:r>
              <a:rPr lang="ar-IQ" sz="3200" b="1" dirty="0">
                <a:solidFill>
                  <a:srgbClr val="FF0000"/>
                </a:solidFill>
                <a:cs typeface="DecoType Naskh Extensions" panose="02010400000000000000" pitchFamily="2" charset="-78"/>
              </a:rPr>
              <a:t>خطوات البحث القصير </a:t>
            </a:r>
            <a:r>
              <a:rPr lang="en-US" sz="3200" b="1" dirty="0">
                <a:solidFill>
                  <a:srgbClr val="FF0000"/>
                </a:solidFill>
                <a:cs typeface="DecoType Naskh Extensions" panose="02010400000000000000" pitchFamily="2" charset="-78"/>
              </a:rPr>
              <a:t>Procedure for Term paper </a:t>
            </a:r>
          </a:p>
          <a:p>
            <a:endParaRPr lang="en-US" dirty="0"/>
          </a:p>
        </p:txBody>
      </p:sp>
      <p:pic>
        <p:nvPicPr>
          <p:cNvPr id="6" name="صورة 5">
            <a:extLst>
              <a:ext uri="{FF2B5EF4-FFF2-40B4-BE49-F238E27FC236}">
                <a16:creationId xmlns:a16="http://schemas.microsoft.com/office/drawing/2014/main" id="{28E7C947-25BB-4842-9510-24761CF1571B}"/>
              </a:ext>
            </a:extLst>
          </p:cNvPr>
          <p:cNvPicPr>
            <a:picLocks noChangeAspect="1"/>
          </p:cNvPicPr>
          <p:nvPr/>
        </p:nvPicPr>
        <p:blipFill rotWithShape="1">
          <a:blip r:embed="rId2"/>
          <a:srcRect l="12939" t="22359" r="35175" b="13881"/>
          <a:stretch/>
        </p:blipFill>
        <p:spPr>
          <a:xfrm>
            <a:off x="914400" y="804880"/>
            <a:ext cx="10786820" cy="5642415"/>
          </a:xfrm>
          <a:prstGeom prst="rect">
            <a:avLst/>
          </a:prstGeom>
        </p:spPr>
      </p:pic>
    </p:spTree>
    <p:extLst>
      <p:ext uri="{BB962C8B-B14F-4D97-AF65-F5344CB8AC3E}">
        <p14:creationId xmlns:p14="http://schemas.microsoft.com/office/powerpoint/2010/main" val="27228249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3EF5C4A-1D2F-4CEE-961D-8F6F0ECE3450}"/>
              </a:ext>
            </a:extLst>
          </p:cNvPr>
          <p:cNvPicPr>
            <a:picLocks noChangeAspect="1"/>
          </p:cNvPicPr>
          <p:nvPr/>
        </p:nvPicPr>
        <p:blipFill>
          <a:blip r:embed="rId2"/>
          <a:stretch>
            <a:fillRect/>
          </a:stretch>
        </p:blipFill>
        <p:spPr>
          <a:xfrm>
            <a:off x="400373" y="0"/>
            <a:ext cx="11391254" cy="6858000"/>
          </a:xfrm>
          <a:prstGeom prst="rect">
            <a:avLst/>
          </a:prstGeom>
        </p:spPr>
      </p:pic>
    </p:spTree>
    <p:extLst>
      <p:ext uri="{BB962C8B-B14F-4D97-AF65-F5344CB8AC3E}">
        <p14:creationId xmlns:p14="http://schemas.microsoft.com/office/powerpoint/2010/main" val="31684396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BBF63E8-67EC-4351-8675-EF61311DF5E5}"/>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7218176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BEE6201-5F46-4F8D-B3E6-A5691D2AF647}"/>
              </a:ext>
            </a:extLst>
          </p:cNvPr>
          <p:cNvPicPr>
            <a:picLocks noChangeAspect="1"/>
          </p:cNvPicPr>
          <p:nvPr/>
        </p:nvPicPr>
        <p:blipFill>
          <a:blip r:embed="rId2"/>
          <a:stretch>
            <a:fillRect/>
          </a:stretch>
        </p:blipFill>
        <p:spPr>
          <a:xfrm>
            <a:off x="170482" y="85344"/>
            <a:ext cx="12414142" cy="6772656"/>
          </a:xfrm>
          <a:prstGeom prst="rect">
            <a:avLst/>
          </a:prstGeom>
        </p:spPr>
      </p:pic>
    </p:spTree>
    <p:extLst>
      <p:ext uri="{BB962C8B-B14F-4D97-AF65-F5344CB8AC3E}">
        <p14:creationId xmlns:p14="http://schemas.microsoft.com/office/powerpoint/2010/main" val="1825223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247181B-68EF-4E7C-AE52-1B96483A0A6E}"/>
              </a:ext>
            </a:extLst>
          </p:cNvPr>
          <p:cNvPicPr>
            <a:picLocks noChangeAspect="1"/>
          </p:cNvPicPr>
          <p:nvPr/>
        </p:nvPicPr>
        <p:blipFill>
          <a:blip r:embed="rId2"/>
          <a:stretch>
            <a:fillRect/>
          </a:stretch>
        </p:blipFill>
        <p:spPr>
          <a:xfrm>
            <a:off x="666427" y="387457"/>
            <a:ext cx="11298264" cy="6348222"/>
          </a:xfrm>
          <a:prstGeom prst="rect">
            <a:avLst/>
          </a:prstGeom>
        </p:spPr>
      </p:pic>
    </p:spTree>
    <p:extLst>
      <p:ext uri="{BB962C8B-B14F-4D97-AF65-F5344CB8AC3E}">
        <p14:creationId xmlns:p14="http://schemas.microsoft.com/office/powerpoint/2010/main" val="3191123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0AD7906-3E35-498A-AAD8-B2486F794566}"/>
              </a:ext>
            </a:extLst>
          </p:cNvPr>
          <p:cNvPicPr>
            <a:picLocks noChangeAspect="1"/>
          </p:cNvPicPr>
          <p:nvPr/>
        </p:nvPicPr>
        <p:blipFill>
          <a:blip r:embed="rId2"/>
          <a:stretch>
            <a:fillRect/>
          </a:stretch>
        </p:blipFill>
        <p:spPr>
          <a:xfrm>
            <a:off x="1255362" y="722028"/>
            <a:ext cx="9980909" cy="5413943"/>
          </a:xfrm>
          <a:prstGeom prst="rect">
            <a:avLst/>
          </a:prstGeom>
        </p:spPr>
      </p:pic>
    </p:spTree>
    <p:extLst>
      <p:ext uri="{BB962C8B-B14F-4D97-AF65-F5344CB8AC3E}">
        <p14:creationId xmlns:p14="http://schemas.microsoft.com/office/powerpoint/2010/main" val="2038613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BF0B494-A76E-4B5F-98FA-E63CC2BB25FD}"/>
              </a:ext>
            </a:extLst>
          </p:cNvPr>
          <p:cNvPicPr>
            <a:picLocks noChangeAspect="1"/>
          </p:cNvPicPr>
          <p:nvPr/>
        </p:nvPicPr>
        <p:blipFill>
          <a:blip r:embed="rId2"/>
          <a:stretch>
            <a:fillRect/>
          </a:stretch>
        </p:blipFill>
        <p:spPr>
          <a:xfrm>
            <a:off x="384875" y="160356"/>
            <a:ext cx="11422250" cy="3109787"/>
          </a:xfrm>
          <a:prstGeom prst="rect">
            <a:avLst/>
          </a:prstGeom>
        </p:spPr>
      </p:pic>
      <p:pic>
        <p:nvPicPr>
          <p:cNvPr id="3" name="صورة 2">
            <a:extLst>
              <a:ext uri="{FF2B5EF4-FFF2-40B4-BE49-F238E27FC236}">
                <a16:creationId xmlns:a16="http://schemas.microsoft.com/office/drawing/2014/main" id="{10C4372C-1FC3-4A9C-A435-D52BDBB08435}"/>
              </a:ext>
            </a:extLst>
          </p:cNvPr>
          <p:cNvPicPr>
            <a:picLocks noChangeAspect="1"/>
          </p:cNvPicPr>
          <p:nvPr/>
        </p:nvPicPr>
        <p:blipFill>
          <a:blip r:embed="rId3"/>
          <a:stretch>
            <a:fillRect/>
          </a:stretch>
        </p:blipFill>
        <p:spPr>
          <a:xfrm>
            <a:off x="201478" y="3270143"/>
            <a:ext cx="11605647" cy="3587857"/>
          </a:xfrm>
          <a:prstGeom prst="rect">
            <a:avLst/>
          </a:prstGeom>
        </p:spPr>
      </p:pic>
    </p:spTree>
    <p:extLst>
      <p:ext uri="{BB962C8B-B14F-4D97-AF65-F5344CB8AC3E}">
        <p14:creationId xmlns:p14="http://schemas.microsoft.com/office/powerpoint/2010/main" val="4200487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56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10001DB-29A0-41FA-B86A-D791A7971579}"/>
              </a:ext>
            </a:extLst>
          </p:cNvPr>
          <p:cNvPicPr>
            <a:picLocks noChangeAspect="1"/>
          </p:cNvPicPr>
          <p:nvPr/>
        </p:nvPicPr>
        <p:blipFill>
          <a:blip r:embed="rId2"/>
          <a:stretch>
            <a:fillRect/>
          </a:stretch>
        </p:blipFill>
        <p:spPr>
          <a:xfrm>
            <a:off x="888274" y="152721"/>
            <a:ext cx="10816046" cy="2329222"/>
          </a:xfrm>
          <a:prstGeom prst="rect">
            <a:avLst/>
          </a:prstGeom>
        </p:spPr>
      </p:pic>
      <p:pic>
        <p:nvPicPr>
          <p:cNvPr id="3" name="صورة 2">
            <a:extLst>
              <a:ext uri="{FF2B5EF4-FFF2-40B4-BE49-F238E27FC236}">
                <a16:creationId xmlns:a16="http://schemas.microsoft.com/office/drawing/2014/main" id="{18CD9CF0-E9D0-4D68-AD96-9AC439178BA5}"/>
              </a:ext>
            </a:extLst>
          </p:cNvPr>
          <p:cNvPicPr>
            <a:picLocks noChangeAspect="1"/>
          </p:cNvPicPr>
          <p:nvPr/>
        </p:nvPicPr>
        <p:blipFill>
          <a:blip r:embed="rId3"/>
          <a:stretch>
            <a:fillRect/>
          </a:stretch>
        </p:blipFill>
        <p:spPr>
          <a:xfrm>
            <a:off x="604435" y="2636467"/>
            <a:ext cx="11298264" cy="1219306"/>
          </a:xfrm>
          <a:prstGeom prst="rect">
            <a:avLst/>
          </a:prstGeom>
        </p:spPr>
      </p:pic>
      <p:pic>
        <p:nvPicPr>
          <p:cNvPr id="4" name="صورة 3">
            <a:extLst>
              <a:ext uri="{FF2B5EF4-FFF2-40B4-BE49-F238E27FC236}">
                <a16:creationId xmlns:a16="http://schemas.microsoft.com/office/drawing/2014/main" id="{B4125998-A16D-459E-B7D9-B431545C0BE2}"/>
              </a:ext>
            </a:extLst>
          </p:cNvPr>
          <p:cNvPicPr>
            <a:picLocks noChangeAspect="1"/>
          </p:cNvPicPr>
          <p:nvPr/>
        </p:nvPicPr>
        <p:blipFill>
          <a:blip r:embed="rId4"/>
          <a:stretch>
            <a:fillRect/>
          </a:stretch>
        </p:blipFill>
        <p:spPr>
          <a:xfrm>
            <a:off x="446868" y="3855773"/>
            <a:ext cx="11298264" cy="3002227"/>
          </a:xfrm>
          <a:prstGeom prst="rect">
            <a:avLst/>
          </a:prstGeom>
        </p:spPr>
      </p:pic>
    </p:spTree>
    <p:extLst>
      <p:ext uri="{BB962C8B-B14F-4D97-AF65-F5344CB8AC3E}">
        <p14:creationId xmlns:p14="http://schemas.microsoft.com/office/powerpoint/2010/main" val="1422258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7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65FE8D5-7402-4C5D-B35A-133FE9ECA02A}"/>
              </a:ext>
            </a:extLst>
          </p:cNvPr>
          <p:cNvPicPr>
            <a:picLocks noChangeAspect="1"/>
          </p:cNvPicPr>
          <p:nvPr/>
        </p:nvPicPr>
        <p:blipFill>
          <a:blip r:embed="rId2"/>
          <a:stretch>
            <a:fillRect/>
          </a:stretch>
        </p:blipFill>
        <p:spPr>
          <a:xfrm>
            <a:off x="325464" y="119958"/>
            <a:ext cx="11661795" cy="2545750"/>
          </a:xfrm>
          <a:prstGeom prst="rect">
            <a:avLst/>
          </a:prstGeom>
        </p:spPr>
      </p:pic>
      <p:pic>
        <p:nvPicPr>
          <p:cNvPr id="3" name="صورة 2">
            <a:extLst>
              <a:ext uri="{FF2B5EF4-FFF2-40B4-BE49-F238E27FC236}">
                <a16:creationId xmlns:a16="http://schemas.microsoft.com/office/drawing/2014/main" id="{E446E319-6462-46DB-8CCF-8C00D1539D18}"/>
              </a:ext>
            </a:extLst>
          </p:cNvPr>
          <p:cNvPicPr>
            <a:picLocks noChangeAspect="1"/>
          </p:cNvPicPr>
          <p:nvPr/>
        </p:nvPicPr>
        <p:blipFill>
          <a:blip r:embed="rId3"/>
          <a:stretch>
            <a:fillRect/>
          </a:stretch>
        </p:blipFill>
        <p:spPr>
          <a:xfrm>
            <a:off x="1224366" y="2665708"/>
            <a:ext cx="9205993" cy="4188315"/>
          </a:xfrm>
          <a:prstGeom prst="rect">
            <a:avLst/>
          </a:prstGeom>
        </p:spPr>
      </p:pic>
    </p:spTree>
    <p:extLst>
      <p:ext uri="{BB962C8B-B14F-4D97-AF65-F5344CB8AC3E}">
        <p14:creationId xmlns:p14="http://schemas.microsoft.com/office/powerpoint/2010/main" val="15177010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2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1CC7F-BEAB-4126-AA95-98D5D9C17F5F}"/>
              </a:ext>
            </a:extLst>
          </p:cNvPr>
          <p:cNvSpPr>
            <a:spLocks noChangeArrowheads="1"/>
          </p:cNvSpPr>
          <p:nvPr/>
        </p:nvSpPr>
        <p:spPr bwMode="auto">
          <a:xfrm>
            <a:off x="253139" y="151179"/>
            <a:ext cx="1168572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ar-IQ" sz="3000" b="1" u="sng"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كتابة الاستشهادات في النص بنظام </a:t>
            </a:r>
            <a:r>
              <a:rPr lang="en-US" sz="3000" b="1" u="sng"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Citation-</a:t>
            </a:r>
            <a:r>
              <a:rPr lang="en-US" sz="3000" b="1" u="sng" dirty="0" err="1">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sequance</a:t>
            </a:r>
            <a:r>
              <a:rPr lang="en-US" sz="3000" b="1" u="sng"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CSE-</a:t>
            </a:r>
            <a:endParaRPr lang="en-US" sz="30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justLow" eaLnBrk="0" fontAlgn="base" hangingPunct="0">
              <a:spcBef>
                <a:spcPct val="0"/>
              </a:spcBef>
              <a:spcAft>
                <a:spcPct val="0"/>
              </a:spcAft>
            </a:pPr>
            <a:r>
              <a:rPr lang="ar-IQ" sz="3000" dirty="0">
                <a:solidFill>
                  <a:srgbClr val="FF0000"/>
                </a:solidFill>
                <a:latin typeface="Times New Roman" pitchFamily="18" charset="0"/>
                <a:ea typeface="Calibri" pitchFamily="34" charset="0"/>
                <a:cs typeface="Times New Roman" pitchFamily="18" charset="0"/>
              </a:rPr>
              <a:t> </a:t>
            </a:r>
            <a:r>
              <a:rPr lang="ar-IQ" sz="3000" dirty="0">
                <a:solidFill>
                  <a:prstClr val="black"/>
                </a:solidFill>
                <a:latin typeface="Times New Roman" pitchFamily="18" charset="0"/>
                <a:ea typeface="Calibri" pitchFamily="34" charset="0"/>
                <a:cs typeface="Times New Roman" pitchFamily="18" charset="0"/>
              </a:rPr>
              <a:t>في هذا النظام توظف الارقام لتعريف المصدر. يستخدم هذا النظام في التخصصات التي ذكرت في الجدول اعلاه. ويحتاج هذا النظام استخدام الارقام في النص  بدلا عن أسم الباحث والسنة . كما ويجب </a:t>
            </a:r>
            <a:r>
              <a:rPr lang="en-US" sz="3000" dirty="0">
                <a:solidFill>
                  <a:prstClr val="black"/>
                </a:solidFill>
                <a:latin typeface="Times New Roman" pitchFamily="18" charset="0"/>
                <a:ea typeface="Calibri" pitchFamily="34" charset="0"/>
                <a:cs typeface="Times New Roman" pitchFamily="18" charset="0"/>
              </a:rPr>
              <a:t> </a:t>
            </a:r>
            <a:r>
              <a:rPr lang="ar-IQ" sz="3000" dirty="0">
                <a:solidFill>
                  <a:prstClr val="black"/>
                </a:solidFill>
                <a:latin typeface="Times New Roman" pitchFamily="18" charset="0"/>
                <a:ea typeface="Calibri" pitchFamily="34" charset="0"/>
                <a:cs typeface="Times New Roman" pitchFamily="18" charset="0"/>
              </a:rPr>
              <a:t>ان يطابق رقم المصدر في قائمة المصادر مع الرقم الوارد في النص.</a:t>
            </a:r>
            <a:endParaRPr lang="en-US" sz="3000" dirty="0">
              <a:solidFill>
                <a:prstClr val="black"/>
              </a:solidFill>
              <a:latin typeface="Arial" pitchFamily="34" charset="0"/>
              <a:cs typeface="Arial" pitchFamily="34" charset="0"/>
            </a:endParaRPr>
          </a:p>
          <a:p>
            <a:pPr algn="justLow" eaLnBrk="0" fontAlgn="base" hangingPunct="0">
              <a:spcBef>
                <a:spcPct val="0"/>
              </a:spcBef>
              <a:spcAft>
                <a:spcPct val="0"/>
              </a:spcAft>
            </a:pPr>
            <a:r>
              <a:rPr lang="ar-IQ" sz="3000" dirty="0">
                <a:solidFill>
                  <a:prstClr val="black"/>
                </a:solidFill>
                <a:latin typeface="Times New Roman" pitchFamily="18" charset="0"/>
                <a:ea typeface="Calibri" pitchFamily="34" charset="0"/>
                <a:cs typeface="Times New Roman" pitchFamily="18" charset="0"/>
              </a:rPr>
              <a:t>بعد انهاء قائمة المصادر عين رقم لكل ادخال .ولهذا الغرض استخدم احد الطريقتين لترقيم قائمة المصادر</a:t>
            </a:r>
            <a:endParaRPr lang="en-US" sz="3000" dirty="0">
              <a:solidFill>
                <a:prstClr val="black"/>
              </a:solidFill>
              <a:latin typeface="Arial" pitchFamily="34" charset="0"/>
              <a:cs typeface="Arial" pitchFamily="34" charset="0"/>
            </a:endParaRPr>
          </a:p>
          <a:p>
            <a:pPr algn="justLow" eaLnBrk="0" fontAlgn="base" hangingPunct="0">
              <a:spcBef>
                <a:spcPct val="0"/>
              </a:spcBef>
              <a:spcAft>
                <a:spcPct val="0"/>
              </a:spcAft>
              <a:buFontTx/>
              <a:buChar char="•"/>
            </a:pPr>
            <a:r>
              <a:rPr lang="ar-IQ" sz="30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الطريقة الاولى: </a:t>
            </a:r>
            <a:r>
              <a:rPr lang="ar-IQ" sz="3000" dirty="0">
                <a:solidFill>
                  <a:prstClr val="black"/>
                </a:solidFill>
                <a:latin typeface="Times New Roman" pitchFamily="18" charset="0"/>
                <a:ea typeface="Calibri" pitchFamily="34" charset="0"/>
                <a:cs typeface="Times New Roman" pitchFamily="18" charset="0"/>
              </a:rPr>
              <a:t>رتب المصادر ترتيبا ابجدياً ثم رقمها على التوالي (وفي هذه الحالة ستظهر الارقام في النص مرتبة بشكل عشوائي</a:t>
            </a:r>
            <a:endParaRPr lang="en-US" sz="3000" dirty="0">
              <a:solidFill>
                <a:prstClr val="black"/>
              </a:solidFill>
              <a:latin typeface="Arial" pitchFamily="34" charset="0"/>
              <a:cs typeface="Arial" pitchFamily="34" charset="0"/>
            </a:endParaRPr>
          </a:p>
          <a:p>
            <a:pPr algn="justLow" eaLnBrk="0" fontAlgn="base" hangingPunct="0">
              <a:spcBef>
                <a:spcPct val="0"/>
              </a:spcBef>
              <a:spcAft>
                <a:spcPct val="0"/>
              </a:spcAft>
              <a:buFontTx/>
              <a:buChar char="•"/>
            </a:pPr>
            <a:r>
              <a:rPr lang="ar-IQ" sz="3000" b="1"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الطريقة الثانية </a:t>
            </a:r>
            <a:r>
              <a:rPr lang="ar-IQ" sz="3000" dirty="0">
                <a:solidFill>
                  <a:prstClr val="black"/>
                </a:solidFill>
                <a:latin typeface="Times New Roman" pitchFamily="18" charset="0"/>
                <a:ea typeface="Calibri" pitchFamily="34" charset="0"/>
                <a:cs typeface="Times New Roman" pitchFamily="18" charset="0"/>
              </a:rPr>
              <a:t>:  رتب المصادر على التوالي كما تظهر في النص وبهذا  سيكون رقم المصدر الاول حسب ظهوره في النص وليس حسب الترتيب الابجدي؟</a:t>
            </a:r>
            <a:endParaRPr lang="en-US" sz="3000" dirty="0">
              <a:solidFill>
                <a:prstClr val="black"/>
              </a:solidFill>
              <a:latin typeface="Arial" pitchFamily="34" charset="0"/>
              <a:cs typeface="Arial" pitchFamily="34" charset="0"/>
            </a:endParaRPr>
          </a:p>
          <a:p>
            <a:pPr algn="justLow" eaLnBrk="0" fontAlgn="base" hangingPunct="0">
              <a:spcBef>
                <a:spcPct val="0"/>
              </a:spcBef>
              <a:spcAft>
                <a:spcPct val="0"/>
              </a:spcAft>
            </a:pPr>
            <a:r>
              <a:rPr lang="ar-IQ" sz="3000" dirty="0">
                <a:solidFill>
                  <a:prstClr val="black"/>
                </a:solidFill>
                <a:latin typeface="Times New Roman" pitchFamily="18" charset="0"/>
                <a:ea typeface="Calibri" pitchFamily="34" charset="0"/>
                <a:cs typeface="Times New Roman" pitchFamily="18" charset="0"/>
              </a:rPr>
              <a:t>الرقم هو عبارة عن مفتاح للمصدر كما رقم في قائمة المصادر. واستخدم التنظيم التالي في العمل:</a:t>
            </a:r>
            <a:endParaRPr lang="en-US" sz="3000" dirty="0">
              <a:solidFill>
                <a:prstClr val="black"/>
              </a:solidFill>
              <a:latin typeface="Arial" pitchFamily="34" charset="0"/>
              <a:cs typeface="Arial" pitchFamily="34" charset="0"/>
            </a:endParaRPr>
          </a:p>
          <a:p>
            <a:pPr algn="justLow" eaLnBrk="0" fontAlgn="base" hangingPunct="0">
              <a:spcBef>
                <a:spcPct val="0"/>
              </a:spcBef>
              <a:spcAft>
                <a:spcPct val="0"/>
              </a:spcAft>
              <a:buFontTx/>
              <a:buChar char="•"/>
            </a:pPr>
            <a:r>
              <a:rPr lang="ar-IQ" sz="3000" dirty="0">
                <a:solidFill>
                  <a:prstClr val="black"/>
                </a:solidFill>
                <a:latin typeface="Times New Roman" pitchFamily="18" charset="0"/>
                <a:ea typeface="Calibri" pitchFamily="34" charset="0"/>
                <a:cs typeface="Times New Roman" pitchFamily="18" charset="0"/>
              </a:rPr>
              <a:t>ضع الرقم بين قوسين (</a:t>
            </a:r>
            <a:r>
              <a:rPr lang="ar-IQ" sz="3000" dirty="0">
                <a:solidFill>
                  <a:srgbClr val="FF0000"/>
                </a:solidFill>
                <a:latin typeface="Times New Roman" pitchFamily="18" charset="0"/>
                <a:ea typeface="Calibri" pitchFamily="34" charset="0"/>
                <a:cs typeface="Times New Roman" pitchFamily="18" charset="0"/>
              </a:rPr>
              <a:t>15</a:t>
            </a:r>
            <a:r>
              <a:rPr lang="ar-IQ" sz="3000" dirty="0">
                <a:solidFill>
                  <a:prstClr val="black"/>
                </a:solidFill>
                <a:latin typeface="Times New Roman" pitchFamily="18" charset="0"/>
                <a:ea typeface="Calibri" pitchFamily="34" charset="0"/>
                <a:cs typeface="Times New Roman" pitchFamily="18" charset="0"/>
              </a:rPr>
              <a:t>) او بشكل مرتفع كما في (الشكل التالي </a:t>
            </a:r>
            <a:r>
              <a:rPr lang="en-US" sz="3000" b="1" baseline="30000" dirty="0">
                <a:solidFill>
                  <a:srgbClr val="FF0000"/>
                </a:solidFill>
                <a:latin typeface="Times New Roman" pitchFamily="18" charset="0"/>
                <a:ea typeface="Calibri" pitchFamily="34" charset="0"/>
                <a:cs typeface="Times New Roman" pitchFamily="18" charset="0"/>
              </a:rPr>
              <a:t>15</a:t>
            </a:r>
            <a:r>
              <a:rPr lang="ar-IQ" sz="3000" dirty="0">
                <a:solidFill>
                  <a:prstClr val="black"/>
                </a:solidFill>
                <a:latin typeface="Times New Roman" pitchFamily="18" charset="0"/>
                <a:ea typeface="Calibri" pitchFamily="34" charset="0"/>
                <a:cs typeface="Times New Roman" pitchFamily="18" charset="0"/>
              </a:rPr>
              <a:t>) في نهاية فقرة الاستشهاد في النص. لاتحتاج الى وضع اسم المؤلف، وحاول ان ترتب صيغة النص تبعا لذلك. اما المعلومات الكامله عن المصادر المستشهد بها فتوضع في قائمة المصادر.</a:t>
            </a:r>
            <a:endParaRPr lang="ar-IQ" sz="3000" dirty="0">
              <a:solidFill>
                <a:prstClr val="black"/>
              </a:solidFill>
              <a:latin typeface="Arial" pitchFamily="34" charset="0"/>
            </a:endParaRPr>
          </a:p>
        </p:txBody>
      </p:sp>
    </p:spTree>
    <p:extLst>
      <p:ext uri="{BB962C8B-B14F-4D97-AF65-F5344CB8AC3E}">
        <p14:creationId xmlns:p14="http://schemas.microsoft.com/office/powerpoint/2010/main" val="3506826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EBF5B6A-C44D-400F-85A9-4FFB942C24DD}"/>
              </a:ext>
            </a:extLst>
          </p:cNvPr>
          <p:cNvPicPr>
            <a:picLocks noChangeAspect="1"/>
          </p:cNvPicPr>
          <p:nvPr/>
        </p:nvPicPr>
        <p:blipFill>
          <a:blip r:embed="rId2"/>
          <a:stretch>
            <a:fillRect/>
          </a:stretch>
        </p:blipFill>
        <p:spPr>
          <a:xfrm>
            <a:off x="154984" y="152116"/>
            <a:ext cx="11794209" cy="6553768"/>
          </a:xfrm>
          <a:prstGeom prst="rect">
            <a:avLst/>
          </a:prstGeom>
        </p:spPr>
      </p:pic>
    </p:spTree>
    <p:extLst>
      <p:ext uri="{BB962C8B-B14F-4D97-AF65-F5344CB8AC3E}">
        <p14:creationId xmlns:p14="http://schemas.microsoft.com/office/powerpoint/2010/main" val="79109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alpha val="14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1C388D6-ADE6-4FD4-9042-16D49AE03248}"/>
              </a:ext>
            </a:extLst>
          </p:cNvPr>
          <p:cNvSpPr txBox="1"/>
          <p:nvPr/>
        </p:nvSpPr>
        <p:spPr>
          <a:xfrm>
            <a:off x="526943" y="170482"/>
            <a:ext cx="11406752" cy="2554545"/>
          </a:xfrm>
          <a:prstGeom prst="rect">
            <a:avLst/>
          </a:prstGeom>
          <a:noFill/>
        </p:spPr>
        <p:txBody>
          <a:bodyPr wrap="square">
            <a:spAutoFit/>
          </a:bodyPr>
          <a:lstStyle/>
          <a:p>
            <a:r>
              <a:rPr lang="ar-IQ" sz="2400" dirty="0">
                <a:solidFill>
                  <a:srgbClr val="FF0000"/>
                </a:solidFill>
              </a:rPr>
              <a:t>1-</a:t>
            </a:r>
            <a:r>
              <a:rPr lang="ar-IQ" dirty="0"/>
              <a:t>	</a:t>
            </a:r>
            <a:r>
              <a:rPr lang="ar-IQ" sz="2800" b="1" dirty="0">
                <a:solidFill>
                  <a:srgbClr val="FF0000"/>
                </a:solidFill>
                <a:effectLst>
                  <a:outerShdw blurRad="38100" dist="38100" dir="2700000" algn="tl">
                    <a:srgbClr val="000000">
                      <a:alpha val="43137"/>
                    </a:srgbClr>
                  </a:outerShdw>
                </a:effectLst>
                <a:cs typeface="DecoType Naskh Extensions" panose="02010400000000000000" pitchFamily="2" charset="-78"/>
              </a:rPr>
              <a:t>اختيار الموضوع </a:t>
            </a:r>
            <a:r>
              <a:rPr lang="en-US" sz="2800" b="1" dirty="0">
                <a:solidFill>
                  <a:srgbClr val="FF0000"/>
                </a:solidFill>
                <a:effectLst>
                  <a:outerShdw blurRad="38100" dist="38100" dir="2700000" algn="tl">
                    <a:srgbClr val="000000">
                      <a:alpha val="43137"/>
                    </a:srgbClr>
                  </a:outerShdw>
                </a:effectLst>
                <a:cs typeface="DecoType Naskh Extensions" panose="02010400000000000000" pitchFamily="2" charset="-78"/>
              </a:rPr>
              <a:t>Choice of Them</a:t>
            </a:r>
            <a:r>
              <a:rPr lang="en-US" sz="2800" dirty="0">
                <a:solidFill>
                  <a:srgbClr val="FF0000"/>
                </a:solidFill>
                <a:cs typeface="DecoType Naskh Extensions" panose="02010400000000000000" pitchFamily="2" charset="-78"/>
              </a:rPr>
              <a:t> </a:t>
            </a:r>
          </a:p>
          <a:p>
            <a:pPr algn="just"/>
            <a:r>
              <a:rPr lang="en-US" sz="2200" dirty="0"/>
              <a:t>      </a:t>
            </a:r>
            <a:r>
              <a:rPr lang="ar-IQ" sz="2200" dirty="0"/>
              <a:t>من الممكن ان تقترح موضوعًا مثيرًا للاهتمام أو سؤالًا بحثيًا يتعلق بمجال ندوة كنت قد حضرتها في القسم أو من خلال مطالعتك على المواضيع العلمية المختلفة او في الادبيات المختلفة. ناقش هذا الموضوع مع المشرف الذي عين لك. قد يتمكن المشرف من إعطائك مزيدًا من المعلومات حول الأدبيات المفيدة أو يمكنه مساعدتك في صياغة سؤالك بدقة. هذا ليس إلزاميا على الرغم من إذا كنت تعتقد أنك وجدت موضوعًا جيدًا، فقد يكفي شرحه دون الحاجة الى مناقشته مع المشرف. من المستحسن أن تفكر في موضوع مناسب عند بداية الفصل أي قبل نهاية هذه المحاضرة، لتتمكن من التحدث إلى مشرفك عن أفكارك. على الرغم من أنه من الممكن بشكل أساسي رؤية المشرف أثناء وقت الفراغ من المحاضرات في الفصل الدراسي. </a:t>
            </a:r>
          </a:p>
        </p:txBody>
      </p:sp>
      <p:sp>
        <p:nvSpPr>
          <p:cNvPr id="7" name="مربع نص 6">
            <a:extLst>
              <a:ext uri="{FF2B5EF4-FFF2-40B4-BE49-F238E27FC236}">
                <a16:creationId xmlns:a16="http://schemas.microsoft.com/office/drawing/2014/main" id="{6A57B5DF-0E19-45A1-8348-8330B8D8DB12}"/>
              </a:ext>
            </a:extLst>
          </p:cNvPr>
          <p:cNvSpPr txBox="1"/>
          <p:nvPr/>
        </p:nvSpPr>
        <p:spPr>
          <a:xfrm>
            <a:off x="258305" y="2725027"/>
            <a:ext cx="11194942" cy="4185761"/>
          </a:xfrm>
          <a:prstGeom prst="rect">
            <a:avLst/>
          </a:prstGeom>
          <a:noFill/>
        </p:spPr>
        <p:txBody>
          <a:bodyPr wrap="square">
            <a:spAutoFit/>
          </a:bodyPr>
          <a:lstStyle/>
          <a:p>
            <a:r>
              <a:rPr lang="ar-IQ" sz="2400" dirty="0">
                <a:solidFill>
                  <a:srgbClr val="FF0000"/>
                </a:solidFill>
              </a:rPr>
              <a:t>نصائح مهمه: </a:t>
            </a:r>
          </a:p>
          <a:p>
            <a:r>
              <a:rPr lang="ar-IQ" dirty="0"/>
              <a:t>1-	</a:t>
            </a:r>
            <a:r>
              <a:rPr lang="ar-IQ" sz="2200" dirty="0"/>
              <a:t>ابدأ في البحث عن مشرف لبحثك في بداية الفصل الدراسي.</a:t>
            </a:r>
          </a:p>
          <a:p>
            <a:r>
              <a:rPr lang="ar-IQ" sz="2200" dirty="0"/>
              <a:t>2-	 عند </a:t>
            </a:r>
            <a:r>
              <a:rPr lang="ar-IQ" sz="2200" dirty="0" err="1"/>
              <a:t>أختيار</a:t>
            </a:r>
            <a:r>
              <a:rPr lang="ar-IQ" sz="2200" dirty="0"/>
              <a:t> المشرف على بحثك لابد أن يكون خبيرا في مجال اهتماماتك.</a:t>
            </a:r>
          </a:p>
          <a:p>
            <a:r>
              <a:rPr lang="ar-IQ" sz="2200" dirty="0"/>
              <a:t>3-	ماذا يعني "الاستعداد </a:t>
            </a:r>
            <a:r>
              <a:rPr lang="en-US" sz="2200" dirty="0"/>
              <a:t>come prepared"؟ </a:t>
            </a:r>
            <a:r>
              <a:rPr lang="ar-IQ" sz="2200" dirty="0"/>
              <a:t>فكر، لدقيقة فقط، في ما الذي يريد أي مشرف معرفته منك: </a:t>
            </a:r>
          </a:p>
          <a:p>
            <a:r>
              <a:rPr lang="ar-IQ" sz="2200" dirty="0"/>
              <a:t>- أسمك؟</a:t>
            </a:r>
          </a:p>
          <a:p>
            <a:r>
              <a:rPr lang="ar-IQ" sz="2200" dirty="0"/>
              <a:t>-	 ما هو مجال اهتمامك (الموضوع المهتم بدراسته)؟</a:t>
            </a:r>
          </a:p>
          <a:p>
            <a:r>
              <a:rPr lang="ar-IQ" sz="2200" dirty="0"/>
              <a:t>-	 ما نوع الأسئلة التي لديك حول هذا الموضوع؟</a:t>
            </a:r>
          </a:p>
          <a:p>
            <a:r>
              <a:rPr lang="ar-IQ" sz="2200" dirty="0"/>
              <a:t>- هل أنت مؤهل جيدًا لإجراء البحث بشكل عام</a:t>
            </a:r>
          </a:p>
          <a:p>
            <a:r>
              <a:rPr lang="ar-IQ" sz="2200" dirty="0"/>
              <a:t>4-	اكتب قائمه بالمواضيع التي درستها خلال دراستك الجامعية والتي تخص موضوع بحثك</a:t>
            </a:r>
          </a:p>
          <a:p>
            <a:r>
              <a:rPr lang="ar-IQ" sz="2200" dirty="0"/>
              <a:t>5-	لنفسك وحدك، اكتب فقرة أو اثنتين تلخص موضوعك الرئيسي </a:t>
            </a:r>
          </a:p>
          <a:p>
            <a:r>
              <a:rPr lang="ar-IQ" sz="2200" dirty="0"/>
              <a:t>6-	أفكار لموضوع بحثك. قد تكون هذه فكرة واحدة أو قد تكون متعددة. قد يكون سؤالًا أو لغزًا يثير اهتمامك. افعل ذلك بعد مراجعة جميع أفكار بحثك.</a:t>
            </a:r>
          </a:p>
        </p:txBody>
      </p:sp>
    </p:spTree>
    <p:extLst>
      <p:ext uri="{BB962C8B-B14F-4D97-AF65-F5344CB8AC3E}">
        <p14:creationId xmlns:p14="http://schemas.microsoft.com/office/powerpoint/2010/main" val="42255485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3257B38-C054-4E2B-ADFE-C4E9CBE14166}"/>
              </a:ext>
            </a:extLst>
          </p:cNvPr>
          <p:cNvPicPr>
            <a:picLocks noChangeAspect="1"/>
          </p:cNvPicPr>
          <p:nvPr/>
        </p:nvPicPr>
        <p:blipFill>
          <a:blip r:embed="rId2"/>
          <a:stretch>
            <a:fillRect/>
          </a:stretch>
        </p:blipFill>
        <p:spPr>
          <a:xfrm>
            <a:off x="294468" y="260266"/>
            <a:ext cx="11716718" cy="6465998"/>
          </a:xfrm>
          <a:prstGeom prst="rect">
            <a:avLst/>
          </a:prstGeom>
        </p:spPr>
      </p:pic>
    </p:spTree>
    <p:extLst>
      <p:ext uri="{BB962C8B-B14F-4D97-AF65-F5344CB8AC3E}">
        <p14:creationId xmlns:p14="http://schemas.microsoft.com/office/powerpoint/2010/main" val="30989438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F6AE6D2-CF3D-4D08-95A4-7693B12DCBEA}"/>
              </a:ext>
            </a:extLst>
          </p:cNvPr>
          <p:cNvPicPr>
            <a:picLocks noChangeAspect="1"/>
          </p:cNvPicPr>
          <p:nvPr/>
        </p:nvPicPr>
        <p:blipFill>
          <a:blip r:embed="rId2"/>
          <a:stretch>
            <a:fillRect/>
          </a:stretch>
        </p:blipFill>
        <p:spPr>
          <a:xfrm>
            <a:off x="2575468" y="199584"/>
            <a:ext cx="9272820" cy="786452"/>
          </a:xfrm>
          <a:prstGeom prst="rect">
            <a:avLst/>
          </a:prstGeom>
        </p:spPr>
      </p:pic>
      <p:sp>
        <p:nvSpPr>
          <p:cNvPr id="3" name="Rectangle 3">
            <a:extLst>
              <a:ext uri="{FF2B5EF4-FFF2-40B4-BE49-F238E27FC236}">
                <a16:creationId xmlns:a16="http://schemas.microsoft.com/office/drawing/2014/main" id="{6F12F2EA-8AA9-414F-BF5D-AF7E36CC27D2}"/>
              </a:ext>
            </a:extLst>
          </p:cNvPr>
          <p:cNvSpPr>
            <a:spLocks noChangeArrowheads="1"/>
          </p:cNvSpPr>
          <p:nvPr/>
        </p:nvSpPr>
        <p:spPr bwMode="auto">
          <a:xfrm>
            <a:off x="9746431" y="755203"/>
            <a:ext cx="21018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IQ" sz="2400" b="1" dirty="0">
                <a:solidFill>
                  <a:prstClr val="black"/>
                </a:solidFill>
                <a:latin typeface="Times New Roman" pitchFamily="18" charset="0"/>
                <a:ea typeface="Calibri" pitchFamily="34" charset="0"/>
                <a:cs typeface="Times New Roman" pitchFamily="18" charset="0"/>
              </a:rPr>
              <a:t>اولا- الكتب </a:t>
            </a:r>
            <a:r>
              <a:rPr lang="en-US" sz="2400" b="1" dirty="0">
                <a:solidFill>
                  <a:prstClr val="black"/>
                </a:solidFill>
                <a:latin typeface="Times New Roman" pitchFamily="18" charset="0"/>
                <a:ea typeface="Calibri" pitchFamily="34" charset="0"/>
                <a:cs typeface="Times New Roman" pitchFamily="18" charset="0"/>
              </a:rPr>
              <a:t>books</a:t>
            </a:r>
            <a:endParaRPr lang="en-US" sz="2400" dirty="0">
              <a:solidFill>
                <a:prstClr val="black"/>
              </a:solidFill>
              <a:latin typeface="Arial" pitchFamily="34" charset="0"/>
              <a:cs typeface="Arial" pitchFamily="34" charset="0"/>
            </a:endParaRPr>
          </a:p>
        </p:txBody>
      </p:sp>
      <p:pic>
        <p:nvPicPr>
          <p:cNvPr id="4" name="صورة 3">
            <a:extLst>
              <a:ext uri="{FF2B5EF4-FFF2-40B4-BE49-F238E27FC236}">
                <a16:creationId xmlns:a16="http://schemas.microsoft.com/office/drawing/2014/main" id="{BAA7B715-BCBB-4D79-A2A4-1FFD1A34C46C}"/>
              </a:ext>
            </a:extLst>
          </p:cNvPr>
          <p:cNvPicPr>
            <a:picLocks noChangeAspect="1"/>
          </p:cNvPicPr>
          <p:nvPr/>
        </p:nvPicPr>
        <p:blipFill>
          <a:blip r:embed="rId3"/>
          <a:stretch>
            <a:fillRect/>
          </a:stretch>
        </p:blipFill>
        <p:spPr>
          <a:xfrm>
            <a:off x="821410" y="223083"/>
            <a:ext cx="7787732" cy="6458832"/>
          </a:xfrm>
          <a:prstGeom prst="rect">
            <a:avLst/>
          </a:prstGeom>
        </p:spPr>
      </p:pic>
    </p:spTree>
    <p:extLst>
      <p:ext uri="{BB962C8B-B14F-4D97-AF65-F5344CB8AC3E}">
        <p14:creationId xmlns:p14="http://schemas.microsoft.com/office/powerpoint/2010/main" val="305610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alpha val="18000"/>
          </a:schemeClr>
        </a:soli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81E7EBB-C4D1-4A89-83E3-C145EF1D9934}"/>
              </a:ext>
            </a:extLst>
          </p:cNvPr>
          <p:cNvPicPr>
            <a:picLocks noChangeAspect="1"/>
          </p:cNvPicPr>
          <p:nvPr/>
        </p:nvPicPr>
        <p:blipFill>
          <a:blip r:embed="rId2"/>
          <a:stretch>
            <a:fillRect/>
          </a:stretch>
        </p:blipFill>
        <p:spPr>
          <a:xfrm>
            <a:off x="449452" y="197483"/>
            <a:ext cx="11360256" cy="2778191"/>
          </a:xfrm>
          <a:prstGeom prst="rect">
            <a:avLst/>
          </a:prstGeom>
        </p:spPr>
      </p:pic>
      <p:pic>
        <p:nvPicPr>
          <p:cNvPr id="4" name="صورة 3">
            <a:extLst>
              <a:ext uri="{FF2B5EF4-FFF2-40B4-BE49-F238E27FC236}">
                <a16:creationId xmlns:a16="http://schemas.microsoft.com/office/drawing/2014/main" id="{FF34D9C4-8E88-411E-8573-A485EF53BDFD}"/>
              </a:ext>
            </a:extLst>
          </p:cNvPr>
          <p:cNvPicPr>
            <a:picLocks noChangeAspect="1"/>
          </p:cNvPicPr>
          <p:nvPr/>
        </p:nvPicPr>
        <p:blipFill>
          <a:blip r:embed="rId3"/>
          <a:stretch>
            <a:fillRect/>
          </a:stretch>
        </p:blipFill>
        <p:spPr>
          <a:xfrm>
            <a:off x="449452" y="3133552"/>
            <a:ext cx="11360256" cy="3143262"/>
          </a:xfrm>
          <a:prstGeom prst="rect">
            <a:avLst/>
          </a:prstGeom>
        </p:spPr>
      </p:pic>
    </p:spTree>
    <p:extLst>
      <p:ext uri="{BB962C8B-B14F-4D97-AF65-F5344CB8AC3E}">
        <p14:creationId xmlns:p14="http://schemas.microsoft.com/office/powerpoint/2010/main" val="4019599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5000"/>
          </a:schemeClr>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923AD5-C451-41B7-A0A3-5302ABD0A68D}"/>
              </a:ext>
            </a:extLst>
          </p:cNvPr>
          <p:cNvSpPr>
            <a:spLocks noChangeArrowheads="1"/>
          </p:cNvSpPr>
          <p:nvPr/>
        </p:nvSpPr>
        <p:spPr bwMode="auto">
          <a:xfrm>
            <a:off x="5036949" y="288010"/>
            <a:ext cx="6858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IQ" sz="20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ثانيا-  الدوريات </a:t>
            </a:r>
            <a:r>
              <a:rPr lang="en-US" sz="20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Periodicals  </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rtl="0"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pic>
        <p:nvPicPr>
          <p:cNvPr id="3" name="صورة 2">
            <a:extLst>
              <a:ext uri="{FF2B5EF4-FFF2-40B4-BE49-F238E27FC236}">
                <a16:creationId xmlns:a16="http://schemas.microsoft.com/office/drawing/2014/main" id="{C79A1907-F006-49BF-AC86-AD97085E806C}"/>
              </a:ext>
            </a:extLst>
          </p:cNvPr>
          <p:cNvPicPr>
            <a:picLocks noChangeAspect="1"/>
          </p:cNvPicPr>
          <p:nvPr/>
        </p:nvPicPr>
        <p:blipFill>
          <a:blip r:embed="rId2"/>
          <a:stretch>
            <a:fillRect/>
          </a:stretch>
        </p:blipFill>
        <p:spPr>
          <a:xfrm>
            <a:off x="588936" y="965117"/>
            <a:ext cx="11306013" cy="2150041"/>
          </a:xfrm>
          <a:prstGeom prst="rect">
            <a:avLst/>
          </a:prstGeom>
        </p:spPr>
      </p:pic>
      <p:pic>
        <p:nvPicPr>
          <p:cNvPr id="4" name="صورة 3">
            <a:extLst>
              <a:ext uri="{FF2B5EF4-FFF2-40B4-BE49-F238E27FC236}">
                <a16:creationId xmlns:a16="http://schemas.microsoft.com/office/drawing/2014/main" id="{7748FBC4-2328-4AD6-B89C-333B3120A690}"/>
              </a:ext>
            </a:extLst>
          </p:cNvPr>
          <p:cNvPicPr>
            <a:picLocks noChangeAspect="1"/>
          </p:cNvPicPr>
          <p:nvPr/>
        </p:nvPicPr>
        <p:blipFill>
          <a:blip r:embed="rId3"/>
          <a:stretch>
            <a:fillRect/>
          </a:stretch>
        </p:blipFill>
        <p:spPr>
          <a:xfrm>
            <a:off x="898902" y="3008339"/>
            <a:ext cx="10704161" cy="841321"/>
          </a:xfrm>
          <a:prstGeom prst="rect">
            <a:avLst/>
          </a:prstGeom>
        </p:spPr>
      </p:pic>
      <p:sp>
        <p:nvSpPr>
          <p:cNvPr id="5" name="Rectangle 8">
            <a:extLst>
              <a:ext uri="{FF2B5EF4-FFF2-40B4-BE49-F238E27FC236}">
                <a16:creationId xmlns:a16="http://schemas.microsoft.com/office/drawing/2014/main" id="{EA138A35-5D6C-4F31-825B-B6698434CE96}"/>
              </a:ext>
            </a:extLst>
          </p:cNvPr>
          <p:cNvSpPr/>
          <p:nvPr/>
        </p:nvSpPr>
        <p:spPr>
          <a:xfrm>
            <a:off x="898902" y="3849659"/>
            <a:ext cx="10704160" cy="369332"/>
          </a:xfrm>
          <a:prstGeom prst="rect">
            <a:avLst/>
          </a:prstGeom>
          <a:solidFill>
            <a:srgbClr val="FF0000"/>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1800" b="1" i="0" u="none" strike="noStrike" kern="0" cap="none" spc="0" normalizeH="0" baseline="0" noProof="0" dirty="0">
                <a:ln>
                  <a:noFill/>
                </a:ln>
                <a:solidFill>
                  <a:prstClr val="black"/>
                </a:solidFill>
                <a:effectLst/>
                <a:uLnTx/>
                <a:uFillTx/>
              </a:rPr>
              <a:t>في الدوريات التي لاتحتوي على رقم مجلد او اصدار ضع سنة النشر والشهر واليوم . قم باختصار اسم الشهر</a:t>
            </a:r>
            <a:endParaRPr kumimoji="0" lang="en-US" sz="1800" b="0" i="0" u="none" strike="noStrike" kern="0" cap="none" spc="0" normalizeH="0" baseline="0" noProof="0" dirty="0">
              <a:ln>
                <a:noFill/>
              </a:ln>
              <a:solidFill>
                <a:prstClr val="black"/>
              </a:solidFill>
              <a:effectLst/>
              <a:uLnTx/>
              <a:uFillTx/>
            </a:endParaRPr>
          </a:p>
        </p:txBody>
      </p:sp>
      <p:pic>
        <p:nvPicPr>
          <p:cNvPr id="6" name="صورة 5">
            <a:extLst>
              <a:ext uri="{FF2B5EF4-FFF2-40B4-BE49-F238E27FC236}">
                <a16:creationId xmlns:a16="http://schemas.microsoft.com/office/drawing/2014/main" id="{24C532DA-011E-467F-9042-28A2B5E3C0EE}"/>
              </a:ext>
            </a:extLst>
          </p:cNvPr>
          <p:cNvPicPr>
            <a:picLocks noChangeAspect="1"/>
          </p:cNvPicPr>
          <p:nvPr/>
        </p:nvPicPr>
        <p:blipFill>
          <a:blip r:embed="rId4"/>
          <a:stretch>
            <a:fillRect/>
          </a:stretch>
        </p:blipFill>
        <p:spPr>
          <a:xfrm>
            <a:off x="516610" y="4283792"/>
            <a:ext cx="11158779" cy="2286198"/>
          </a:xfrm>
          <a:prstGeom prst="rect">
            <a:avLst/>
          </a:prstGeom>
        </p:spPr>
      </p:pic>
    </p:spTree>
    <p:extLst>
      <p:ext uri="{BB962C8B-B14F-4D97-AF65-F5344CB8AC3E}">
        <p14:creationId xmlns:p14="http://schemas.microsoft.com/office/powerpoint/2010/main" val="17692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5E070E5-7E25-4735-B477-8D3E2405839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59351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1991311-6AA6-45A4-AF63-D5117E47698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778867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11859DA-188A-4F61-944D-AFBE2F12E8C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721760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F09BD9D-DA6A-4B24-B536-82BDA802B92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316964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17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6A5939B-986E-40EF-BA93-C51846217FDE}"/>
              </a:ext>
            </a:extLst>
          </p:cNvPr>
          <p:cNvPicPr>
            <a:picLocks noChangeAspect="1"/>
          </p:cNvPicPr>
          <p:nvPr/>
        </p:nvPicPr>
        <p:blipFill>
          <a:blip r:embed="rId2"/>
          <a:stretch>
            <a:fillRect/>
          </a:stretch>
        </p:blipFill>
        <p:spPr>
          <a:xfrm>
            <a:off x="728420" y="228323"/>
            <a:ext cx="10833315" cy="3200677"/>
          </a:xfrm>
          <a:prstGeom prst="rect">
            <a:avLst/>
          </a:prstGeom>
          <a:ln>
            <a:noFill/>
          </a:ln>
          <a:effectLst>
            <a:outerShdw blurRad="292100" dist="139700" dir="2700000" algn="tl" rotWithShape="0">
              <a:srgbClr val="333333">
                <a:alpha val="65000"/>
              </a:srgbClr>
            </a:outerShdw>
          </a:effectLst>
        </p:spPr>
      </p:pic>
      <p:pic>
        <p:nvPicPr>
          <p:cNvPr id="3" name="صورة 2">
            <a:extLst>
              <a:ext uri="{FF2B5EF4-FFF2-40B4-BE49-F238E27FC236}">
                <a16:creationId xmlns:a16="http://schemas.microsoft.com/office/drawing/2014/main" id="{B0383BFB-C987-4285-B7C4-C9EC673303BA}"/>
              </a:ext>
            </a:extLst>
          </p:cNvPr>
          <p:cNvPicPr>
            <a:picLocks noChangeAspect="1"/>
          </p:cNvPicPr>
          <p:nvPr/>
        </p:nvPicPr>
        <p:blipFill>
          <a:blip r:embed="rId3"/>
          <a:stretch>
            <a:fillRect/>
          </a:stretch>
        </p:blipFill>
        <p:spPr>
          <a:xfrm>
            <a:off x="728420" y="3429000"/>
            <a:ext cx="10833314" cy="3002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5993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1E2D60C-917A-4A69-98C7-2D265C4B448E}"/>
              </a:ext>
            </a:extLst>
          </p:cNvPr>
          <p:cNvPicPr>
            <a:picLocks noChangeAspect="1"/>
          </p:cNvPicPr>
          <p:nvPr/>
        </p:nvPicPr>
        <p:blipFill>
          <a:blip r:embed="rId2"/>
          <a:stretch>
            <a:fillRect/>
          </a:stretch>
        </p:blipFill>
        <p:spPr>
          <a:xfrm>
            <a:off x="774915" y="116502"/>
            <a:ext cx="10895309" cy="3432345"/>
          </a:xfrm>
          <a:prstGeom prst="rect">
            <a:avLst/>
          </a:prstGeom>
          <a:ln w="190500" cap="sq">
            <a:solidFill>
              <a:srgbClr val="C8C6BD"/>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صورة 2">
            <a:extLst>
              <a:ext uri="{FF2B5EF4-FFF2-40B4-BE49-F238E27FC236}">
                <a16:creationId xmlns:a16="http://schemas.microsoft.com/office/drawing/2014/main" id="{00610F18-0D95-4BA7-A4D3-FC194D43B459}"/>
              </a:ext>
            </a:extLst>
          </p:cNvPr>
          <p:cNvPicPr>
            <a:picLocks noChangeAspect="1"/>
          </p:cNvPicPr>
          <p:nvPr/>
        </p:nvPicPr>
        <p:blipFill>
          <a:blip r:embed="rId3"/>
          <a:stretch>
            <a:fillRect/>
          </a:stretch>
        </p:blipFill>
        <p:spPr>
          <a:xfrm>
            <a:off x="774915" y="3621995"/>
            <a:ext cx="10895309" cy="3127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958406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10434</Words>
  <Application>Microsoft Office PowerPoint</Application>
  <PresentationFormat>شاشة عريضة</PresentationFormat>
  <Paragraphs>466</Paragraphs>
  <Slides>104</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104</vt:i4>
      </vt:variant>
    </vt:vector>
  </HeadingPairs>
  <TitlesOfParts>
    <vt:vector size="115" baseType="lpstr">
      <vt:lpstr>Aldhabi</vt:lpstr>
      <vt:lpstr>Arabic Typesetting</vt:lpstr>
      <vt:lpstr>Arial</vt:lpstr>
      <vt:lpstr>ArialMT</vt:lpstr>
      <vt:lpstr>Calibri</vt:lpstr>
      <vt:lpstr>Calibri Light</vt:lpstr>
      <vt:lpstr>Symbol</vt:lpstr>
      <vt:lpstr>Times New Roman</vt:lpstr>
      <vt:lpstr>TimesNewRomanPS-BoldMT</vt:lpstr>
      <vt:lpstr>Wingdings</vt:lpstr>
      <vt:lpstr>نسق Office</vt:lpstr>
      <vt:lpstr>عرض تقديمي في PowerPoint</vt:lpstr>
      <vt:lpstr>عرض تقديمي في PowerPoint</vt:lpstr>
      <vt:lpstr>البحـــــــــــــــــث والدراســـــــــــــــــــــــة  البحث في اللغة هو الحفر والتنقيب، والبحث في الاصطلاح يعني استخراج حقيقة علمية والبحث عنها, ويتم ذلك من خلال فهم طرائق المنهج العلمي، حيث يتم حل المشكلة وفقا لطريقة علمية أما بالنسبة لمصطلح الدراسة يعني قراءة الكتب وفهمها وحفظها لتعود بالفائدة على الدارس من داخل ذاته، حيث تقوم الدراسة بإثراء ذهنه وتعود بالنفع عليه في زيادة معلوماته، أما بالنسبة لنتيجة البحث فلا تعود بالنفع بالدرجة الأولى على الباحث كما في الدراسة بل تعود النتيجة على الباحث وعلى العلم والمجتمع يزيد من معدل تطور وتقدم المجتمع بسبب كثرة الأبحاث العلمية المعمولة بها.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 لمقصود بمراجعة الأدبيات؟؟؟؟؟؟؟ </vt:lpstr>
      <vt:lpstr>عرض تقديمي في PowerPoint</vt:lpstr>
      <vt:lpstr>لماذا نهتم بكتابة مراجعة الادبيات الخاصة بموضوع البحث</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lenovo</cp:lastModifiedBy>
  <cp:revision>25</cp:revision>
  <dcterms:created xsi:type="dcterms:W3CDTF">2022-03-04T17:48:49Z</dcterms:created>
  <dcterms:modified xsi:type="dcterms:W3CDTF">2022-12-03T17:35:36Z</dcterms:modified>
</cp:coreProperties>
</file>